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2"/>
  </p:notesMasterIdLst>
  <p:sldIdLst>
    <p:sldId id="256" r:id="rId2"/>
    <p:sldId id="259" r:id="rId3"/>
    <p:sldId id="260" r:id="rId4"/>
    <p:sldId id="275" r:id="rId5"/>
    <p:sldId id="290" r:id="rId6"/>
    <p:sldId id="277" r:id="rId7"/>
    <p:sldId id="276" r:id="rId8"/>
    <p:sldId id="267" r:id="rId9"/>
    <p:sldId id="272" r:id="rId10"/>
    <p:sldId id="271" r:id="rId11"/>
    <p:sldId id="270" r:id="rId12"/>
    <p:sldId id="268" r:id="rId13"/>
    <p:sldId id="283" r:id="rId14"/>
    <p:sldId id="284" r:id="rId15"/>
    <p:sldId id="282" r:id="rId16"/>
    <p:sldId id="281" r:id="rId17"/>
    <p:sldId id="279" r:id="rId18"/>
    <p:sldId id="286" r:id="rId19"/>
    <p:sldId id="287" r:id="rId20"/>
    <p:sldId id="291" r:id="rId21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826300"/>
    <a:srgbClr val="0000FF"/>
    <a:srgbClr val="832507"/>
    <a:srgbClr val="F2440E"/>
    <a:srgbClr val="021812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Lbls>
            <c:dLbl>
              <c:idx val="0"/>
              <c:layout>
                <c:manualLayout>
                  <c:x val="-1.0637706921453167E-2"/>
                  <c:y val="0.12278417330058308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Very unsatisfied</c:v>
                </c:pt>
                <c:pt idx="1">
                  <c:v>unsatisfied</c:v>
                </c:pt>
                <c:pt idx="2">
                  <c:v>Neutral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178492513177563"/>
          <c:y val="0.10025170202592099"/>
          <c:w val="0.35469916922811046"/>
          <c:h val="0.79949659594815781"/>
        </c:manualLayout>
      </c:layout>
    </c:legend>
    <c:plotVisOnly val="1"/>
    <c:dispBlanksAs val="zero"/>
  </c:chart>
  <c:txPr>
    <a:bodyPr/>
    <a:lstStyle/>
    <a:p>
      <a:pPr>
        <a:defRPr sz="10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3"/>
  <c:chart>
    <c:autoTitleDeleted val="1"/>
    <c:plotArea>
      <c:layout>
        <c:manualLayout>
          <c:layoutTarget val="inner"/>
          <c:xMode val="edge"/>
          <c:yMode val="edge"/>
          <c:x val="5.422527838787141E-2"/>
          <c:y val="0.11491797900262463"/>
          <c:w val="0.46751242383324948"/>
          <c:h val="0.5743310367454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Lbls>
            <c:dLbl>
              <c:idx val="0"/>
              <c:layout>
                <c:manualLayout>
                  <c:x val="-1.7460266167007084E-2"/>
                  <c:y val="8.943799212598434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Not at all likely</c:v>
                </c:pt>
                <c:pt idx="1">
                  <c:v>Not very likely</c:v>
                </c:pt>
                <c:pt idx="2">
                  <c:v>Neutral</c:v>
                </c:pt>
                <c:pt idx="3">
                  <c:v>Very likely</c:v>
                </c:pt>
                <c:pt idx="4">
                  <c:v>Extremely likely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23</c:v>
                </c:pt>
                <c:pt idx="3">
                  <c:v>25</c:v>
                </c:pt>
                <c:pt idx="4">
                  <c:v>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017200011964452"/>
          <c:y val="0.19201115485564313"/>
          <c:w val="0.29808173023510226"/>
          <c:h val="0.39931102362204762"/>
        </c:manualLayout>
      </c:layout>
    </c:legend>
    <c:plotVisOnly val="1"/>
    <c:dispBlanksAs val="zero"/>
  </c:chart>
  <c:txPr>
    <a:bodyPr/>
    <a:lstStyle/>
    <a:p>
      <a:pPr>
        <a:defRPr sz="10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3"/>
  <c:chart>
    <c:autoTitleDeleted val="1"/>
    <c:plotArea>
      <c:layout>
        <c:manualLayout>
          <c:layoutTarget val="inner"/>
          <c:xMode val="edge"/>
          <c:yMode val="edge"/>
          <c:x val="0.10849278215223106"/>
          <c:y val="0.22835516599242286"/>
          <c:w val="0.445014934222075"/>
          <c:h val="0.660323556797020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Lbls>
            <c:dLbl>
              <c:idx val="0"/>
              <c:layout>
                <c:manualLayout>
                  <c:x val="-2.7125567285412024E-2"/>
                  <c:y val="0.11994638155782444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Not at all likely</c:v>
                </c:pt>
                <c:pt idx="1">
                  <c:v>Not very likely</c:v>
                </c:pt>
                <c:pt idx="2">
                  <c:v>Neutral</c:v>
                </c:pt>
                <c:pt idx="3">
                  <c:v>Very likely</c:v>
                </c:pt>
                <c:pt idx="4">
                  <c:v>Extremely likely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19</c:v>
                </c:pt>
                <c:pt idx="3">
                  <c:v>32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0620102222941"/>
          <c:y val="0.27105808129454861"/>
          <c:w val="0.30188739464023323"/>
          <c:h val="0.4884656135619343"/>
        </c:manualLayout>
      </c:layout>
    </c:legend>
    <c:plotVisOnly val="1"/>
    <c:dispBlanksAs val="zero"/>
  </c:chart>
  <c:txPr>
    <a:bodyPr/>
    <a:lstStyle/>
    <a:p>
      <a:pPr>
        <a:defRPr sz="1000"/>
      </a:pPr>
      <a:endParaRPr lang="el-G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92B9E-C382-49AA-8E25-15543817C51A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FEDA2BED-3C42-4B6D-A9B9-003D985ABF6E}">
      <dgm:prSet phldrT="[텍스트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latinLnBrk="1"/>
          <a:r>
            <a:rPr lang="en-US" altLang="ko-KR" sz="1400" dirty="0" smtClean="0">
              <a:solidFill>
                <a:schemeClr val="bg1"/>
              </a:solidFill>
              <a:latin typeface="Georgia" pitchFamily="18" charset="0"/>
              <a:ea typeface="Tahoma" pitchFamily="34" charset="0"/>
              <a:cs typeface="Tahoma" pitchFamily="34" charset="0"/>
            </a:rPr>
            <a:t>SEOUL FOOD 2014</a:t>
          </a:r>
          <a:endParaRPr lang="ko-KR" altLang="en-US" sz="1400" dirty="0">
            <a:solidFill>
              <a:schemeClr val="bg1"/>
            </a:solidFill>
            <a:latin typeface="Georgia" pitchFamily="18" charset="0"/>
            <a:cs typeface="Tahoma" pitchFamily="34" charset="0"/>
          </a:endParaRPr>
        </a:p>
      </dgm:t>
    </dgm:pt>
    <dgm:pt modelId="{D315C772-1893-4E8D-98B8-7085AD919EB4}" type="parTrans" cxnId="{324E5B3C-5140-423F-9A5A-5504CCBF4181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AEBD443A-509C-4BB1-A770-C6AD86F8A7CB}" type="sibTrans" cxnId="{324E5B3C-5140-423F-9A5A-5504CCBF4181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EEABD02F-948E-4239-BD93-EED223CC67A8}">
      <dgm:prSet phldrT="[텍스트]" custT="1"/>
      <dgm:spPr/>
      <dgm:t>
        <a:bodyPr/>
        <a:lstStyle/>
        <a:p>
          <a:pPr algn="ctr" latinLnBrk="1"/>
          <a:r>
            <a:rPr lang="en-US" altLang="ko-KR" sz="14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FOOD &amp; HOTEL</a:t>
          </a:r>
          <a:endParaRPr lang="ko-KR" altLang="en-US" sz="14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gm:t>
    </dgm:pt>
    <dgm:pt modelId="{86B228E7-46E2-437F-8C9B-0DDE04D81EC5}" type="parTrans" cxnId="{41BF35E6-8CD8-4FE8-A184-4D6C0DEAF6F7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78A0360D-6F31-401B-9D77-E676681B2F22}" type="sibTrans" cxnId="{41BF35E6-8CD8-4FE8-A184-4D6C0DEAF6F7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75FA8CCB-9F88-40BA-B312-0BC9D6B9D4EC}">
      <dgm:prSet phldrT="[텍스트]" custT="1"/>
      <dgm:spPr/>
      <dgm:t>
        <a:bodyPr/>
        <a:lstStyle/>
        <a:p>
          <a:pPr algn="ctr" latinLnBrk="1"/>
          <a:r>
            <a:rPr lang="en-US" altLang="ko-KR" sz="14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FOODTECH</a:t>
          </a:r>
          <a:endParaRPr lang="ko-KR" altLang="en-US" sz="14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gm:t>
    </dgm:pt>
    <dgm:pt modelId="{CDF97A96-B054-4292-A763-8ADCF29383B9}" type="parTrans" cxnId="{44140A6F-F83E-4BD1-A31E-3A3222E2981E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FEDD37DF-44DD-4A10-A3E0-927630114752}" type="sibTrans" cxnId="{44140A6F-F83E-4BD1-A31E-3A3222E2981E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348AEC4E-616F-4997-9D4D-89AC5E9C00C5}">
      <dgm:prSet phldrT="[텍스트]" custT="1"/>
      <dgm:spPr/>
      <dgm:t>
        <a:bodyPr/>
        <a:lstStyle/>
        <a:p>
          <a:pPr algn="ctr" latinLnBrk="1"/>
          <a:r>
            <a:rPr lang="en-US" altLang="ko-KR" sz="14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</a:rPr>
            <a:t>SEOUL PACK</a:t>
          </a:r>
          <a:endParaRPr lang="ko-KR" altLang="en-US" sz="14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gm:t>
    </dgm:pt>
    <dgm:pt modelId="{F9BB87CB-7C15-46B6-88A3-84E6C1E6A2A4}" type="parTrans" cxnId="{E77DB441-EA24-4558-AC41-A393A203E1B8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A194C4FB-E2DB-4E64-A9C1-AB5BB0425909}" type="sibTrans" cxnId="{E77DB441-EA24-4558-AC41-A393A203E1B8}">
      <dgm:prSet/>
      <dgm:spPr/>
      <dgm:t>
        <a:bodyPr/>
        <a:lstStyle/>
        <a:p>
          <a:pPr latinLnBrk="1"/>
          <a:endParaRPr lang="ko-KR" altLang="en-US" sz="1200">
            <a:latin typeface="Georgia" pitchFamily="18" charset="0"/>
          </a:endParaRPr>
        </a:p>
      </dgm:t>
    </dgm:pt>
    <dgm:pt modelId="{6E4E2CB9-0725-40FE-831A-D09AE4F424CD}">
      <dgm:prSet custT="1"/>
      <dgm:spPr/>
      <dgm:t>
        <a:bodyPr/>
        <a:lstStyle/>
        <a:p>
          <a:pPr algn="ctr" latinLnBrk="1"/>
          <a:r>
            <a:rPr lang="en-US" altLang="ko-KR" sz="14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INT’L CULINARY ACADEMY</a:t>
          </a:r>
          <a:endParaRPr lang="ko-KR" altLang="en-US" sz="1400" dirty="0">
            <a:solidFill>
              <a:schemeClr val="tx2"/>
            </a:solidFill>
            <a:latin typeface="Georgia" pitchFamily="18" charset="0"/>
            <a:ea typeface="맑은 고딕" pitchFamily="50" charset="-127"/>
          </a:endParaRPr>
        </a:p>
      </dgm:t>
    </dgm:pt>
    <dgm:pt modelId="{FEC7698D-F74D-4E3F-825F-141783E0DAC3}" type="parTrans" cxnId="{2DFD4A21-653F-4CD7-BC57-08F29563F06A}">
      <dgm:prSet/>
      <dgm:spPr/>
      <dgm:t>
        <a:bodyPr/>
        <a:lstStyle/>
        <a:p>
          <a:pPr latinLnBrk="1"/>
          <a:endParaRPr lang="ko-KR" altLang="en-US">
            <a:latin typeface="Georgia" pitchFamily="18" charset="0"/>
          </a:endParaRPr>
        </a:p>
      </dgm:t>
    </dgm:pt>
    <dgm:pt modelId="{FBC2C57D-CE68-4F30-8894-2B08EC160492}" type="sibTrans" cxnId="{2DFD4A21-653F-4CD7-BC57-08F29563F06A}">
      <dgm:prSet/>
      <dgm:spPr/>
      <dgm:t>
        <a:bodyPr/>
        <a:lstStyle/>
        <a:p>
          <a:pPr latinLnBrk="1"/>
          <a:endParaRPr lang="ko-KR" altLang="en-US">
            <a:latin typeface="Georgia" pitchFamily="18" charset="0"/>
          </a:endParaRPr>
        </a:p>
      </dgm:t>
    </dgm:pt>
    <dgm:pt modelId="{9FB11330-02BD-4182-A0A8-2F9946B617AA}" type="pres">
      <dgm:prSet presAssocID="{FC092B9E-C382-49AA-8E25-15543817C5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DB0CFE-585E-4BC5-A257-C8715ACB9F4D}" type="pres">
      <dgm:prSet presAssocID="{FEDA2BED-3C42-4B6D-A9B9-003D985ABF6E}" presName="root" presStyleCnt="0"/>
      <dgm:spPr/>
      <dgm:t>
        <a:bodyPr/>
        <a:lstStyle/>
        <a:p>
          <a:pPr latinLnBrk="1"/>
          <a:endParaRPr lang="ko-KR" altLang="en-US"/>
        </a:p>
      </dgm:t>
    </dgm:pt>
    <dgm:pt modelId="{6B24E688-E9A7-48B4-943E-4B47FD38E4B2}" type="pres">
      <dgm:prSet presAssocID="{FEDA2BED-3C42-4B6D-A9B9-003D985ABF6E}" presName="rootComposite" presStyleCnt="0"/>
      <dgm:spPr/>
      <dgm:t>
        <a:bodyPr/>
        <a:lstStyle/>
        <a:p>
          <a:pPr latinLnBrk="1"/>
          <a:endParaRPr lang="ko-KR" altLang="en-US"/>
        </a:p>
      </dgm:t>
    </dgm:pt>
    <dgm:pt modelId="{D6BBA111-A2C5-4471-B153-9D7DE288DFB9}" type="pres">
      <dgm:prSet presAssocID="{FEDA2BED-3C42-4B6D-A9B9-003D985ABF6E}" presName="rootText" presStyleLbl="node1" presStyleIdx="0" presStyleCnt="1" custScaleX="637056"/>
      <dgm:spPr/>
      <dgm:t>
        <a:bodyPr/>
        <a:lstStyle/>
        <a:p>
          <a:pPr latinLnBrk="1"/>
          <a:endParaRPr lang="ko-KR" altLang="en-US"/>
        </a:p>
      </dgm:t>
    </dgm:pt>
    <dgm:pt modelId="{C8C4ECF8-F2D1-4FD9-AEC4-E15AF58BCC20}" type="pres">
      <dgm:prSet presAssocID="{FEDA2BED-3C42-4B6D-A9B9-003D985ABF6E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411C567-01D7-4D83-88B5-28C9F9B2C86F}" type="pres">
      <dgm:prSet presAssocID="{FEDA2BED-3C42-4B6D-A9B9-003D985ABF6E}" presName="childShape" presStyleCnt="0"/>
      <dgm:spPr/>
      <dgm:t>
        <a:bodyPr/>
        <a:lstStyle/>
        <a:p>
          <a:pPr latinLnBrk="1"/>
          <a:endParaRPr lang="ko-KR" altLang="en-US"/>
        </a:p>
      </dgm:t>
    </dgm:pt>
    <dgm:pt modelId="{6A3EF760-D605-42C3-862E-4952190DE159}" type="pres">
      <dgm:prSet presAssocID="{86B228E7-46E2-437F-8C9B-0DDE04D81EC5}" presName="Name13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9FD70F8-02C7-484D-BC89-3B48FD1F6970}" type="pres">
      <dgm:prSet presAssocID="{EEABD02F-948E-4239-BD93-EED223CC67A8}" presName="childText" presStyleLbl="bgAcc1" presStyleIdx="0" presStyleCnt="4" custScaleX="8408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E7F799-A177-4746-B4A9-37587F636F94}" type="pres">
      <dgm:prSet presAssocID="{CDF97A96-B054-4292-A763-8ADCF29383B9}" presName="Name13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3916319-FDFE-4554-8684-4CB7A0DD1824}" type="pres">
      <dgm:prSet presAssocID="{75FA8CCB-9F88-40BA-B312-0BC9D6B9D4EC}" presName="childText" presStyleLbl="bgAcc1" presStyleIdx="1" presStyleCnt="4" custScaleX="8422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AD5701-BC6B-4233-A89F-643AFE8485E3}" type="pres">
      <dgm:prSet presAssocID="{F9BB87CB-7C15-46B6-88A3-84E6C1E6A2A4}" presName="Name13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5BA6E40-F0B7-426A-990F-9BE6975DFD80}" type="pres">
      <dgm:prSet presAssocID="{348AEC4E-616F-4997-9D4D-89AC5E9C00C5}" presName="childText" presStyleLbl="bgAcc1" presStyleIdx="2" presStyleCnt="4" custScaleX="846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7AFC83-DB9B-4949-A780-F8C9D923750B}" type="pres">
      <dgm:prSet presAssocID="{FEC7698D-F74D-4E3F-825F-141783E0DAC3}" presName="Name13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AC653AF-C5DF-4E84-87C3-B49EB880F8CC}" type="pres">
      <dgm:prSet presAssocID="{6E4E2CB9-0725-40FE-831A-D09AE4F424CD}" presName="childText" presStyleLbl="bgAcc1" presStyleIdx="3" presStyleCnt="4" custScaleX="8460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740C71-4D88-4FAE-9CA0-85C059DC6DC1}" type="presOf" srcId="{CDF97A96-B054-4292-A763-8ADCF29383B9}" destId="{C5E7F799-A177-4746-B4A9-37587F636F94}" srcOrd="0" destOrd="0" presId="urn:microsoft.com/office/officeart/2005/8/layout/hierarchy3"/>
    <dgm:cxn modelId="{324E5B3C-5140-423F-9A5A-5504CCBF4181}" srcId="{FC092B9E-C382-49AA-8E25-15543817C51A}" destId="{FEDA2BED-3C42-4B6D-A9B9-003D985ABF6E}" srcOrd="0" destOrd="0" parTransId="{D315C772-1893-4E8D-98B8-7085AD919EB4}" sibTransId="{AEBD443A-509C-4BB1-A770-C6AD86F8A7CB}"/>
    <dgm:cxn modelId="{245D1DE1-893E-4EFC-B6BD-E92407F9DED6}" type="presOf" srcId="{86B228E7-46E2-437F-8C9B-0DDE04D81EC5}" destId="{6A3EF760-D605-42C3-862E-4952190DE159}" srcOrd="0" destOrd="0" presId="urn:microsoft.com/office/officeart/2005/8/layout/hierarchy3"/>
    <dgm:cxn modelId="{44140A6F-F83E-4BD1-A31E-3A3222E2981E}" srcId="{FEDA2BED-3C42-4B6D-A9B9-003D985ABF6E}" destId="{75FA8CCB-9F88-40BA-B312-0BC9D6B9D4EC}" srcOrd="1" destOrd="0" parTransId="{CDF97A96-B054-4292-A763-8ADCF29383B9}" sibTransId="{FEDD37DF-44DD-4A10-A3E0-927630114752}"/>
    <dgm:cxn modelId="{402C1CDC-B3D7-4178-9C88-C652E0340EFF}" type="presOf" srcId="{FEDA2BED-3C42-4B6D-A9B9-003D985ABF6E}" destId="{D6BBA111-A2C5-4471-B153-9D7DE288DFB9}" srcOrd="0" destOrd="0" presId="urn:microsoft.com/office/officeart/2005/8/layout/hierarchy3"/>
    <dgm:cxn modelId="{2DFD4A21-653F-4CD7-BC57-08F29563F06A}" srcId="{FEDA2BED-3C42-4B6D-A9B9-003D985ABF6E}" destId="{6E4E2CB9-0725-40FE-831A-D09AE4F424CD}" srcOrd="3" destOrd="0" parTransId="{FEC7698D-F74D-4E3F-825F-141783E0DAC3}" sibTransId="{FBC2C57D-CE68-4F30-8894-2B08EC160492}"/>
    <dgm:cxn modelId="{E77DB441-EA24-4558-AC41-A393A203E1B8}" srcId="{FEDA2BED-3C42-4B6D-A9B9-003D985ABF6E}" destId="{348AEC4E-616F-4997-9D4D-89AC5E9C00C5}" srcOrd="2" destOrd="0" parTransId="{F9BB87CB-7C15-46B6-88A3-84E6C1E6A2A4}" sibTransId="{A194C4FB-E2DB-4E64-A9C1-AB5BB0425909}"/>
    <dgm:cxn modelId="{DAB40202-A9E5-46AF-A875-DC7B2C8E26DC}" type="presOf" srcId="{FC092B9E-C382-49AA-8E25-15543817C51A}" destId="{9FB11330-02BD-4182-A0A8-2F9946B617AA}" srcOrd="0" destOrd="0" presId="urn:microsoft.com/office/officeart/2005/8/layout/hierarchy3"/>
    <dgm:cxn modelId="{7187E209-F03D-436F-8E7E-A8744EA733BC}" type="presOf" srcId="{FEDA2BED-3C42-4B6D-A9B9-003D985ABF6E}" destId="{C8C4ECF8-F2D1-4FD9-AEC4-E15AF58BCC20}" srcOrd="1" destOrd="0" presId="urn:microsoft.com/office/officeart/2005/8/layout/hierarchy3"/>
    <dgm:cxn modelId="{41BF35E6-8CD8-4FE8-A184-4D6C0DEAF6F7}" srcId="{FEDA2BED-3C42-4B6D-A9B9-003D985ABF6E}" destId="{EEABD02F-948E-4239-BD93-EED223CC67A8}" srcOrd="0" destOrd="0" parTransId="{86B228E7-46E2-437F-8C9B-0DDE04D81EC5}" sibTransId="{78A0360D-6F31-401B-9D77-E676681B2F22}"/>
    <dgm:cxn modelId="{B6BB9EFB-C31D-4E61-92BE-53E41007E86A}" type="presOf" srcId="{FEC7698D-F74D-4E3F-825F-141783E0DAC3}" destId="{077AFC83-DB9B-4949-A780-F8C9D923750B}" srcOrd="0" destOrd="0" presId="urn:microsoft.com/office/officeart/2005/8/layout/hierarchy3"/>
    <dgm:cxn modelId="{07FF8F32-6035-4144-A50C-7452415FFAEC}" type="presOf" srcId="{75FA8CCB-9F88-40BA-B312-0BC9D6B9D4EC}" destId="{83916319-FDFE-4554-8684-4CB7A0DD1824}" srcOrd="0" destOrd="0" presId="urn:microsoft.com/office/officeart/2005/8/layout/hierarchy3"/>
    <dgm:cxn modelId="{BE8ACB6A-034F-42D2-9D49-76A777C575F4}" type="presOf" srcId="{F9BB87CB-7C15-46B6-88A3-84E6C1E6A2A4}" destId="{9BAD5701-BC6B-4233-A89F-643AFE8485E3}" srcOrd="0" destOrd="0" presId="urn:microsoft.com/office/officeart/2005/8/layout/hierarchy3"/>
    <dgm:cxn modelId="{829F6B84-A9DA-4110-A3B5-8988002803AD}" type="presOf" srcId="{6E4E2CB9-0725-40FE-831A-D09AE4F424CD}" destId="{CAC653AF-C5DF-4E84-87C3-B49EB880F8CC}" srcOrd="0" destOrd="0" presId="urn:microsoft.com/office/officeart/2005/8/layout/hierarchy3"/>
    <dgm:cxn modelId="{885034CC-2276-479A-8AAE-023F4CDF0A4F}" type="presOf" srcId="{EEABD02F-948E-4239-BD93-EED223CC67A8}" destId="{49FD70F8-02C7-484D-BC89-3B48FD1F6970}" srcOrd="0" destOrd="0" presId="urn:microsoft.com/office/officeart/2005/8/layout/hierarchy3"/>
    <dgm:cxn modelId="{5F8FD6F0-CF7D-4ECD-9827-DBEAD68A1ABD}" type="presOf" srcId="{348AEC4E-616F-4997-9D4D-89AC5E9C00C5}" destId="{65BA6E40-F0B7-426A-990F-9BE6975DFD80}" srcOrd="0" destOrd="0" presId="urn:microsoft.com/office/officeart/2005/8/layout/hierarchy3"/>
    <dgm:cxn modelId="{18B76891-3173-4865-8F9F-F2DE2C4E24CA}" type="presParOf" srcId="{9FB11330-02BD-4182-A0A8-2F9946B617AA}" destId="{77DB0CFE-585E-4BC5-A257-C8715ACB9F4D}" srcOrd="0" destOrd="0" presId="urn:microsoft.com/office/officeart/2005/8/layout/hierarchy3"/>
    <dgm:cxn modelId="{C8095559-5A91-473B-A6AA-EB5832BEACFF}" type="presParOf" srcId="{77DB0CFE-585E-4BC5-A257-C8715ACB9F4D}" destId="{6B24E688-E9A7-48B4-943E-4B47FD38E4B2}" srcOrd="0" destOrd="0" presId="urn:microsoft.com/office/officeart/2005/8/layout/hierarchy3"/>
    <dgm:cxn modelId="{50626AF8-9EFE-4361-81E3-0D4AAE646ED4}" type="presParOf" srcId="{6B24E688-E9A7-48B4-943E-4B47FD38E4B2}" destId="{D6BBA111-A2C5-4471-B153-9D7DE288DFB9}" srcOrd="0" destOrd="0" presId="urn:microsoft.com/office/officeart/2005/8/layout/hierarchy3"/>
    <dgm:cxn modelId="{6FDA0DEF-F23B-440B-80A3-9C57C85EB5F5}" type="presParOf" srcId="{6B24E688-E9A7-48B4-943E-4B47FD38E4B2}" destId="{C8C4ECF8-F2D1-4FD9-AEC4-E15AF58BCC20}" srcOrd="1" destOrd="0" presId="urn:microsoft.com/office/officeart/2005/8/layout/hierarchy3"/>
    <dgm:cxn modelId="{D43785C7-31A7-43D3-A68F-99B23160B2A6}" type="presParOf" srcId="{77DB0CFE-585E-4BC5-A257-C8715ACB9F4D}" destId="{0411C567-01D7-4D83-88B5-28C9F9B2C86F}" srcOrd="1" destOrd="0" presId="urn:microsoft.com/office/officeart/2005/8/layout/hierarchy3"/>
    <dgm:cxn modelId="{7E8F1EEA-48EA-4D7B-ACCB-E32E34716A07}" type="presParOf" srcId="{0411C567-01D7-4D83-88B5-28C9F9B2C86F}" destId="{6A3EF760-D605-42C3-862E-4952190DE159}" srcOrd="0" destOrd="0" presId="urn:microsoft.com/office/officeart/2005/8/layout/hierarchy3"/>
    <dgm:cxn modelId="{87A44F50-29F3-4E72-B2AE-F3EEDA0471CA}" type="presParOf" srcId="{0411C567-01D7-4D83-88B5-28C9F9B2C86F}" destId="{49FD70F8-02C7-484D-BC89-3B48FD1F6970}" srcOrd="1" destOrd="0" presId="urn:microsoft.com/office/officeart/2005/8/layout/hierarchy3"/>
    <dgm:cxn modelId="{D6819EF1-B127-4262-8800-AD93F6F28AD1}" type="presParOf" srcId="{0411C567-01D7-4D83-88B5-28C9F9B2C86F}" destId="{C5E7F799-A177-4746-B4A9-37587F636F94}" srcOrd="2" destOrd="0" presId="urn:microsoft.com/office/officeart/2005/8/layout/hierarchy3"/>
    <dgm:cxn modelId="{C7902080-74B8-4E21-9E07-139D129D7174}" type="presParOf" srcId="{0411C567-01D7-4D83-88B5-28C9F9B2C86F}" destId="{83916319-FDFE-4554-8684-4CB7A0DD1824}" srcOrd="3" destOrd="0" presId="urn:microsoft.com/office/officeart/2005/8/layout/hierarchy3"/>
    <dgm:cxn modelId="{C825D920-00ED-4963-BACE-8BB50EE295A9}" type="presParOf" srcId="{0411C567-01D7-4D83-88B5-28C9F9B2C86F}" destId="{9BAD5701-BC6B-4233-A89F-643AFE8485E3}" srcOrd="4" destOrd="0" presId="urn:microsoft.com/office/officeart/2005/8/layout/hierarchy3"/>
    <dgm:cxn modelId="{4CF3BF33-3850-4308-86AF-CEA7E6696BEB}" type="presParOf" srcId="{0411C567-01D7-4D83-88B5-28C9F9B2C86F}" destId="{65BA6E40-F0B7-426A-990F-9BE6975DFD80}" srcOrd="5" destOrd="0" presId="urn:microsoft.com/office/officeart/2005/8/layout/hierarchy3"/>
    <dgm:cxn modelId="{40BBA403-35FD-4447-AC45-305D677C75BA}" type="presParOf" srcId="{0411C567-01D7-4D83-88B5-28C9F9B2C86F}" destId="{077AFC83-DB9B-4949-A780-F8C9D923750B}" srcOrd="6" destOrd="0" presId="urn:microsoft.com/office/officeart/2005/8/layout/hierarchy3"/>
    <dgm:cxn modelId="{3AAC849C-39AC-4A0D-AC9A-341B31AE8B86}" type="presParOf" srcId="{0411C567-01D7-4D83-88B5-28C9F9B2C86F}" destId="{CAC653AF-C5DF-4E84-87C3-B49EB880F8C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BA111-A2C5-4471-B153-9D7DE288DFB9}">
      <dsp:nvSpPr>
        <dsp:cNvPr id="0" name=""/>
        <dsp:cNvSpPr/>
      </dsp:nvSpPr>
      <dsp:spPr>
        <a:xfrm>
          <a:off x="550225" y="667"/>
          <a:ext cx="3691353" cy="2897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solidFill>
                <a:schemeClr val="bg1"/>
              </a:solidFill>
              <a:latin typeface="Georgia" pitchFamily="18" charset="0"/>
              <a:ea typeface="Tahoma" pitchFamily="34" charset="0"/>
              <a:cs typeface="Tahoma" pitchFamily="34" charset="0"/>
            </a:rPr>
            <a:t>SEOUL FOOD 2014</a:t>
          </a:r>
          <a:endParaRPr lang="ko-KR" altLang="en-US" sz="1400" kern="1200" dirty="0">
            <a:solidFill>
              <a:schemeClr val="bg1"/>
            </a:solidFill>
            <a:latin typeface="Georgia" pitchFamily="18" charset="0"/>
            <a:cs typeface="Tahoma" pitchFamily="34" charset="0"/>
          </a:endParaRPr>
        </a:p>
      </dsp:txBody>
      <dsp:txXfrm>
        <a:off x="550225" y="667"/>
        <a:ext cx="3691353" cy="289719"/>
      </dsp:txXfrm>
    </dsp:sp>
    <dsp:sp modelId="{6A3EF760-D605-42C3-862E-4952190DE159}">
      <dsp:nvSpPr>
        <dsp:cNvPr id="0" name=""/>
        <dsp:cNvSpPr/>
      </dsp:nvSpPr>
      <dsp:spPr>
        <a:xfrm>
          <a:off x="919360" y="290387"/>
          <a:ext cx="369135" cy="217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89"/>
              </a:lnTo>
              <a:lnTo>
                <a:pt x="369135" y="2172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D70F8-02C7-484D-BC89-3B48FD1F6970}">
      <dsp:nvSpPr>
        <dsp:cNvPr id="0" name=""/>
        <dsp:cNvSpPr/>
      </dsp:nvSpPr>
      <dsp:spPr>
        <a:xfrm>
          <a:off x="1288495" y="362817"/>
          <a:ext cx="3897935" cy="2897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FOOD &amp; HOTEL</a:t>
          </a:r>
          <a:endParaRPr lang="ko-KR" altLang="en-US" sz="1400" kern="12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sp:txBody>
      <dsp:txXfrm>
        <a:off x="1288495" y="362817"/>
        <a:ext cx="3897935" cy="289719"/>
      </dsp:txXfrm>
    </dsp:sp>
    <dsp:sp modelId="{C5E7F799-A177-4746-B4A9-37587F636F94}">
      <dsp:nvSpPr>
        <dsp:cNvPr id="0" name=""/>
        <dsp:cNvSpPr/>
      </dsp:nvSpPr>
      <dsp:spPr>
        <a:xfrm>
          <a:off x="919360" y="290387"/>
          <a:ext cx="369135" cy="579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439"/>
              </a:lnTo>
              <a:lnTo>
                <a:pt x="369135" y="5794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16319-FDFE-4554-8684-4CB7A0DD1824}">
      <dsp:nvSpPr>
        <dsp:cNvPr id="0" name=""/>
        <dsp:cNvSpPr/>
      </dsp:nvSpPr>
      <dsp:spPr>
        <a:xfrm>
          <a:off x="1288495" y="724966"/>
          <a:ext cx="3904304" cy="2897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FOODTECH</a:t>
          </a:r>
          <a:endParaRPr lang="ko-KR" altLang="en-US" sz="1400" kern="12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sp:txBody>
      <dsp:txXfrm>
        <a:off x="1288495" y="724966"/>
        <a:ext cx="3904304" cy="289719"/>
      </dsp:txXfrm>
    </dsp:sp>
    <dsp:sp modelId="{9BAD5701-BC6B-4233-A89F-643AFE8485E3}">
      <dsp:nvSpPr>
        <dsp:cNvPr id="0" name=""/>
        <dsp:cNvSpPr/>
      </dsp:nvSpPr>
      <dsp:spPr>
        <a:xfrm>
          <a:off x="919360" y="290387"/>
          <a:ext cx="369135" cy="941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588"/>
              </a:lnTo>
              <a:lnTo>
                <a:pt x="369135" y="941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A6E40-F0B7-426A-990F-9BE6975DFD80}">
      <dsp:nvSpPr>
        <dsp:cNvPr id="0" name=""/>
        <dsp:cNvSpPr/>
      </dsp:nvSpPr>
      <dsp:spPr>
        <a:xfrm>
          <a:off x="1288495" y="1087116"/>
          <a:ext cx="3921919" cy="2897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</a:rPr>
            <a:t>SEOUL PACK</a:t>
          </a:r>
          <a:endParaRPr lang="ko-KR" altLang="en-US" sz="1400" kern="1200" dirty="0">
            <a:solidFill>
              <a:schemeClr val="tx2"/>
            </a:solidFill>
            <a:latin typeface="Georgia" pitchFamily="18" charset="0"/>
            <a:ea typeface="맑은 고딕" pitchFamily="50" charset="-127"/>
            <a:cs typeface="Tahoma" pitchFamily="34" charset="0"/>
          </a:endParaRPr>
        </a:p>
      </dsp:txBody>
      <dsp:txXfrm>
        <a:off x="1288495" y="1087116"/>
        <a:ext cx="3921919" cy="289719"/>
      </dsp:txXfrm>
    </dsp:sp>
    <dsp:sp modelId="{077AFC83-DB9B-4949-A780-F8C9D923750B}">
      <dsp:nvSpPr>
        <dsp:cNvPr id="0" name=""/>
        <dsp:cNvSpPr/>
      </dsp:nvSpPr>
      <dsp:spPr>
        <a:xfrm>
          <a:off x="919360" y="290387"/>
          <a:ext cx="369135" cy="130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738"/>
              </a:lnTo>
              <a:lnTo>
                <a:pt x="369135" y="13037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653AF-C5DF-4E84-87C3-B49EB880F8CC}">
      <dsp:nvSpPr>
        <dsp:cNvPr id="0" name=""/>
        <dsp:cNvSpPr/>
      </dsp:nvSpPr>
      <dsp:spPr>
        <a:xfrm>
          <a:off x="1288495" y="1449265"/>
          <a:ext cx="3921919" cy="2897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solidFill>
                <a:schemeClr val="tx2"/>
              </a:solidFill>
              <a:latin typeface="Georgia" pitchFamily="18" charset="0"/>
              <a:ea typeface="맑은 고딕" pitchFamily="50" charset="-127"/>
              <a:cs typeface="Tahoma" pitchFamily="34" charset="0"/>
            </a:rPr>
            <a:t>SEOUL INT’L CULINARY ACADEMY</a:t>
          </a:r>
          <a:endParaRPr lang="ko-KR" altLang="en-US" sz="1400" kern="1200" dirty="0">
            <a:solidFill>
              <a:schemeClr val="tx2"/>
            </a:solidFill>
            <a:latin typeface="Georgia" pitchFamily="18" charset="0"/>
            <a:ea typeface="맑은 고딕" pitchFamily="50" charset="-127"/>
          </a:endParaRPr>
        </a:p>
      </dsp:txBody>
      <dsp:txXfrm>
        <a:off x="1288495" y="1449265"/>
        <a:ext cx="3921919" cy="28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2ABB3BB-5CE1-4BFE-B3FB-3A74930549F8}" type="datetimeFigureOut">
              <a:rPr lang="ko-KR" altLang="en-US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62A6EF9-353D-41C7-AD36-25CE61D6FB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116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02EBA-9C96-44E2-9F41-3B229204ECBF}" type="slidenum">
              <a:rPr lang="ko-KR" altLang="en-US" smtClean="0"/>
              <a:pPr/>
              <a:t>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0A7AA-7C3B-4D77-AA3A-8B9625178FE8}" type="slidenum">
              <a:rPr lang="ko-KR" altLang="en-US" smtClean="0"/>
              <a:pPr/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0858BA-4AF3-42CE-AAFA-5EC2B0206A6B}" type="slidenum">
              <a:rPr lang="ko-KR" altLang="en-US" smtClean="0"/>
              <a:pPr/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4402E-7B8E-4ABC-9DB6-34D3CAA9CB71}" type="slidenum">
              <a:rPr lang="ko-KR" altLang="en-US" smtClean="0"/>
              <a:pPr/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4AFC3-3D71-4967-8E59-B6FA7FC51813}" type="slidenum">
              <a:rPr lang="ko-KR" altLang="en-US" smtClean="0"/>
              <a:pPr/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>
              <a:latin typeface="+mj-lt"/>
              <a:ea typeface="DFKai-SB" pitchFamily="65" charset="-120"/>
            </a:endParaRPr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8B558-374B-46C4-807E-AA2F2DEF3187}" type="slidenum">
              <a:rPr lang="ko-KR" altLang="en-US" smtClean="0"/>
              <a:pPr/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8612C-38ED-480A-8D20-7C6A949DFB60}" type="slidenum">
              <a:rPr lang="ko-KR" altLang="en-US" smtClean="0"/>
              <a:pPr/>
              <a:t>10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18D29B-5685-4CB8-83B3-38E2B3D8110D}" type="slidenum">
              <a:rPr lang="ko-KR" altLang="en-US" smtClean="0"/>
              <a:pPr/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7F83D0-1060-4AF2-87E6-31D7D88D6A46}" type="slidenum">
              <a:rPr lang="ko-KR" altLang="en-US" smtClean="0"/>
              <a:pPr/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4828ED-E74D-4A43-A453-366974A92BEB}" type="slidenum">
              <a:rPr lang="ko-KR" altLang="en-US" smtClean="0"/>
              <a:pPr/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A6184-C58B-4CB5-AA0C-BB36F2342818}" type="slidenum">
              <a:rPr lang="ko-KR" altLang="en-US" smtClean="0"/>
              <a:pPr/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25E8A-D625-48C6-9FFD-789C121CE56E}" type="slidenum">
              <a:rPr lang="ko-KR" altLang="en-US" smtClean="0"/>
              <a:pPr/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C2C80-05AD-48E2-9F83-0568F52949BD}" type="slidenum">
              <a:rPr lang="ko-KR" altLang="en-US" smtClean="0"/>
              <a:pPr/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DD035-5311-444C-8F1C-DA3D2068A697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2030-1E66-49C6-B8B7-0DF4500B532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DBA3-E2FB-47B2-AEF8-3BB27E7EC106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A856F-89BD-4FEC-B27D-33E3ED5AF63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F0170-D76E-451A-BEA5-440624788F53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78DB7-0F0B-4C2D-8676-D296659EA74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F150E-ACD1-457E-BB16-60E7E0B24EA0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D2F76-0AE8-4879-B59F-697BD9C0981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2DEAA-D6F0-474F-89D4-6F504A5ABDF0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982C-5BA9-4421-A7AC-D40E5C4ED7B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8995D-1C45-43BE-87CD-813C55EDF502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D1612-3353-4525-B723-3018B9E74E1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D0089-E15A-400D-B2D3-368327CA1E26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1A4E1-762B-4130-8626-666269545C6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E0237-FD9B-435E-8A90-16E7D32EC4A3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353E-B440-42E2-B44F-90ACEAE24FA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5BBBD-0B14-4106-97D5-B64ECC197600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EBF28-BFD7-4175-86DF-EA23CA3F8BC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F7CCB-A7A4-4572-9D42-AA0D465B0469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B0C91-6F24-4B4F-BDE5-C210D27C9B3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DF5C8-0DA3-4CF8-9977-7E8010447CAB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43E85-E369-4D75-8E6C-E572234465B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A6572A-5876-402F-BCEE-35F59160D710}" type="datetimeFigureOut">
              <a:rPr lang="ko-KR" altLang="en-US" smtClean="0"/>
              <a:pPr>
                <a:defRPr/>
              </a:pPr>
              <a:t>2014-01-20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C4BF656-7DC7-465D-A3F6-94D0874DC1C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5.xlsx"/><Relationship Id="rId5" Type="http://schemas.openxmlformats.org/officeDocument/2006/relationships/package" Target="../embeddings/Microsoft_Office_Excel_Worksheet4.xlsx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476973" y="1157280"/>
            <a:ext cx="1998167" cy="2916058"/>
            <a:chOff x="4865688" y="1412776"/>
            <a:chExt cx="2906712" cy="4652963"/>
          </a:xfrm>
          <a:solidFill>
            <a:srgbClr val="3291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4889500" y="1484214"/>
              <a:ext cx="2882900" cy="4581525"/>
              <a:chOff x="2308" y="1038"/>
              <a:chExt cx="1140" cy="1812"/>
            </a:xfrm>
            <a:grpFill/>
          </p:grpSpPr>
          <p:sp>
            <p:nvSpPr>
              <p:cNvPr id="41" name="Freeform 4"/>
              <p:cNvSpPr>
                <a:spLocks/>
              </p:cNvSpPr>
              <p:nvPr/>
            </p:nvSpPr>
            <p:spPr bwMode="gray">
              <a:xfrm>
                <a:off x="2414" y="1284"/>
                <a:ext cx="202" cy="184"/>
              </a:xfrm>
              <a:custGeom>
                <a:avLst/>
                <a:gdLst>
                  <a:gd name="T0" fmla="*/ 0 w 202"/>
                  <a:gd name="T1" fmla="*/ 76 h 184"/>
                  <a:gd name="T2" fmla="*/ 2 w 202"/>
                  <a:gd name="T3" fmla="*/ 60 h 184"/>
                  <a:gd name="T4" fmla="*/ 20 w 202"/>
                  <a:gd name="T5" fmla="*/ 50 h 184"/>
                  <a:gd name="T6" fmla="*/ 28 w 202"/>
                  <a:gd name="T7" fmla="*/ 28 h 184"/>
                  <a:gd name="T8" fmla="*/ 38 w 202"/>
                  <a:gd name="T9" fmla="*/ 18 h 184"/>
                  <a:gd name="T10" fmla="*/ 62 w 202"/>
                  <a:gd name="T11" fmla="*/ 18 h 184"/>
                  <a:gd name="T12" fmla="*/ 76 w 202"/>
                  <a:gd name="T13" fmla="*/ 0 h 184"/>
                  <a:gd name="T14" fmla="*/ 98 w 202"/>
                  <a:gd name="T15" fmla="*/ 10 h 184"/>
                  <a:gd name="T16" fmla="*/ 118 w 202"/>
                  <a:gd name="T17" fmla="*/ 32 h 184"/>
                  <a:gd name="T18" fmla="*/ 118 w 202"/>
                  <a:gd name="T19" fmla="*/ 48 h 184"/>
                  <a:gd name="T20" fmla="*/ 116 w 202"/>
                  <a:gd name="T21" fmla="*/ 72 h 184"/>
                  <a:gd name="T22" fmla="*/ 122 w 202"/>
                  <a:gd name="T23" fmla="*/ 98 h 184"/>
                  <a:gd name="T24" fmla="*/ 136 w 202"/>
                  <a:gd name="T25" fmla="*/ 98 h 184"/>
                  <a:gd name="T26" fmla="*/ 156 w 202"/>
                  <a:gd name="T27" fmla="*/ 80 h 184"/>
                  <a:gd name="T28" fmla="*/ 180 w 202"/>
                  <a:gd name="T29" fmla="*/ 100 h 184"/>
                  <a:gd name="T30" fmla="*/ 192 w 202"/>
                  <a:gd name="T31" fmla="*/ 112 h 184"/>
                  <a:gd name="T32" fmla="*/ 202 w 202"/>
                  <a:gd name="T33" fmla="*/ 134 h 184"/>
                  <a:gd name="T34" fmla="*/ 202 w 202"/>
                  <a:gd name="T35" fmla="*/ 146 h 184"/>
                  <a:gd name="T36" fmla="*/ 182 w 202"/>
                  <a:gd name="T37" fmla="*/ 168 h 184"/>
                  <a:gd name="T38" fmla="*/ 164 w 202"/>
                  <a:gd name="T39" fmla="*/ 180 h 184"/>
                  <a:gd name="T40" fmla="*/ 146 w 202"/>
                  <a:gd name="T41" fmla="*/ 166 h 184"/>
                  <a:gd name="T42" fmla="*/ 126 w 202"/>
                  <a:gd name="T43" fmla="*/ 154 h 184"/>
                  <a:gd name="T44" fmla="*/ 118 w 202"/>
                  <a:gd name="T45" fmla="*/ 164 h 184"/>
                  <a:gd name="T46" fmla="*/ 94 w 202"/>
                  <a:gd name="T47" fmla="*/ 164 h 184"/>
                  <a:gd name="T48" fmla="*/ 84 w 202"/>
                  <a:gd name="T49" fmla="*/ 184 h 184"/>
                  <a:gd name="T50" fmla="*/ 68 w 202"/>
                  <a:gd name="T51" fmla="*/ 170 h 184"/>
                  <a:gd name="T52" fmla="*/ 56 w 202"/>
                  <a:gd name="T53" fmla="*/ 142 h 184"/>
                  <a:gd name="T54" fmla="*/ 46 w 202"/>
                  <a:gd name="T55" fmla="*/ 132 h 184"/>
                  <a:gd name="T56" fmla="*/ 48 w 202"/>
                  <a:gd name="T57" fmla="*/ 100 h 184"/>
                  <a:gd name="T58" fmla="*/ 22 w 202"/>
                  <a:gd name="T59" fmla="*/ 98 h 184"/>
                  <a:gd name="T60" fmla="*/ 8 w 202"/>
                  <a:gd name="T61" fmla="*/ 86 h 184"/>
                  <a:gd name="T62" fmla="*/ 0 w 202"/>
                  <a:gd name="T63" fmla="*/ 7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2" h="184">
                    <a:moveTo>
                      <a:pt x="0" y="76"/>
                    </a:moveTo>
                    <a:lnTo>
                      <a:pt x="2" y="60"/>
                    </a:lnTo>
                    <a:lnTo>
                      <a:pt x="20" y="50"/>
                    </a:lnTo>
                    <a:lnTo>
                      <a:pt x="28" y="28"/>
                    </a:lnTo>
                    <a:lnTo>
                      <a:pt x="38" y="18"/>
                    </a:lnTo>
                    <a:lnTo>
                      <a:pt x="62" y="18"/>
                    </a:lnTo>
                    <a:lnTo>
                      <a:pt x="76" y="0"/>
                    </a:lnTo>
                    <a:lnTo>
                      <a:pt x="98" y="10"/>
                    </a:lnTo>
                    <a:lnTo>
                      <a:pt x="118" y="32"/>
                    </a:lnTo>
                    <a:lnTo>
                      <a:pt x="118" y="48"/>
                    </a:lnTo>
                    <a:lnTo>
                      <a:pt x="116" y="72"/>
                    </a:lnTo>
                    <a:lnTo>
                      <a:pt x="122" y="98"/>
                    </a:lnTo>
                    <a:lnTo>
                      <a:pt x="136" y="98"/>
                    </a:lnTo>
                    <a:lnTo>
                      <a:pt x="156" y="80"/>
                    </a:lnTo>
                    <a:lnTo>
                      <a:pt x="180" y="100"/>
                    </a:lnTo>
                    <a:lnTo>
                      <a:pt x="192" y="112"/>
                    </a:lnTo>
                    <a:lnTo>
                      <a:pt x="202" y="134"/>
                    </a:lnTo>
                    <a:lnTo>
                      <a:pt x="202" y="146"/>
                    </a:lnTo>
                    <a:lnTo>
                      <a:pt x="182" y="168"/>
                    </a:lnTo>
                    <a:lnTo>
                      <a:pt x="164" y="180"/>
                    </a:lnTo>
                    <a:lnTo>
                      <a:pt x="146" y="166"/>
                    </a:lnTo>
                    <a:lnTo>
                      <a:pt x="126" y="154"/>
                    </a:lnTo>
                    <a:lnTo>
                      <a:pt x="118" y="164"/>
                    </a:lnTo>
                    <a:lnTo>
                      <a:pt x="94" y="164"/>
                    </a:lnTo>
                    <a:lnTo>
                      <a:pt x="84" y="184"/>
                    </a:lnTo>
                    <a:lnTo>
                      <a:pt x="68" y="170"/>
                    </a:lnTo>
                    <a:lnTo>
                      <a:pt x="56" y="142"/>
                    </a:lnTo>
                    <a:lnTo>
                      <a:pt x="46" y="132"/>
                    </a:lnTo>
                    <a:lnTo>
                      <a:pt x="48" y="100"/>
                    </a:lnTo>
                    <a:lnTo>
                      <a:pt x="22" y="98"/>
                    </a:lnTo>
                    <a:lnTo>
                      <a:pt x="8" y="86"/>
                    </a:lnTo>
                    <a:lnTo>
                      <a:pt x="0" y="7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gray">
              <a:xfrm>
                <a:off x="2414" y="1284"/>
                <a:ext cx="202" cy="184"/>
              </a:xfrm>
              <a:custGeom>
                <a:avLst/>
                <a:gdLst>
                  <a:gd name="T0" fmla="*/ 0 w 202"/>
                  <a:gd name="T1" fmla="*/ 76 h 184"/>
                  <a:gd name="T2" fmla="*/ 2 w 202"/>
                  <a:gd name="T3" fmla="*/ 60 h 184"/>
                  <a:gd name="T4" fmla="*/ 20 w 202"/>
                  <a:gd name="T5" fmla="*/ 50 h 184"/>
                  <a:gd name="T6" fmla="*/ 28 w 202"/>
                  <a:gd name="T7" fmla="*/ 28 h 184"/>
                  <a:gd name="T8" fmla="*/ 38 w 202"/>
                  <a:gd name="T9" fmla="*/ 18 h 184"/>
                  <a:gd name="T10" fmla="*/ 62 w 202"/>
                  <a:gd name="T11" fmla="*/ 18 h 184"/>
                  <a:gd name="T12" fmla="*/ 76 w 202"/>
                  <a:gd name="T13" fmla="*/ 0 h 184"/>
                  <a:gd name="T14" fmla="*/ 98 w 202"/>
                  <a:gd name="T15" fmla="*/ 10 h 184"/>
                  <a:gd name="T16" fmla="*/ 118 w 202"/>
                  <a:gd name="T17" fmla="*/ 32 h 184"/>
                  <a:gd name="T18" fmla="*/ 118 w 202"/>
                  <a:gd name="T19" fmla="*/ 48 h 184"/>
                  <a:gd name="T20" fmla="*/ 116 w 202"/>
                  <a:gd name="T21" fmla="*/ 72 h 184"/>
                  <a:gd name="T22" fmla="*/ 122 w 202"/>
                  <a:gd name="T23" fmla="*/ 98 h 184"/>
                  <a:gd name="T24" fmla="*/ 136 w 202"/>
                  <a:gd name="T25" fmla="*/ 98 h 184"/>
                  <a:gd name="T26" fmla="*/ 156 w 202"/>
                  <a:gd name="T27" fmla="*/ 80 h 184"/>
                  <a:gd name="T28" fmla="*/ 180 w 202"/>
                  <a:gd name="T29" fmla="*/ 100 h 184"/>
                  <a:gd name="T30" fmla="*/ 192 w 202"/>
                  <a:gd name="T31" fmla="*/ 112 h 184"/>
                  <a:gd name="T32" fmla="*/ 202 w 202"/>
                  <a:gd name="T33" fmla="*/ 134 h 184"/>
                  <a:gd name="T34" fmla="*/ 202 w 202"/>
                  <a:gd name="T35" fmla="*/ 146 h 184"/>
                  <a:gd name="T36" fmla="*/ 182 w 202"/>
                  <a:gd name="T37" fmla="*/ 168 h 184"/>
                  <a:gd name="T38" fmla="*/ 164 w 202"/>
                  <a:gd name="T39" fmla="*/ 180 h 184"/>
                  <a:gd name="T40" fmla="*/ 146 w 202"/>
                  <a:gd name="T41" fmla="*/ 166 h 184"/>
                  <a:gd name="T42" fmla="*/ 126 w 202"/>
                  <a:gd name="T43" fmla="*/ 154 h 184"/>
                  <a:gd name="T44" fmla="*/ 118 w 202"/>
                  <a:gd name="T45" fmla="*/ 164 h 184"/>
                  <a:gd name="T46" fmla="*/ 94 w 202"/>
                  <a:gd name="T47" fmla="*/ 164 h 184"/>
                  <a:gd name="T48" fmla="*/ 84 w 202"/>
                  <a:gd name="T49" fmla="*/ 184 h 184"/>
                  <a:gd name="T50" fmla="*/ 68 w 202"/>
                  <a:gd name="T51" fmla="*/ 170 h 184"/>
                  <a:gd name="T52" fmla="*/ 56 w 202"/>
                  <a:gd name="T53" fmla="*/ 142 h 184"/>
                  <a:gd name="T54" fmla="*/ 46 w 202"/>
                  <a:gd name="T55" fmla="*/ 132 h 184"/>
                  <a:gd name="T56" fmla="*/ 48 w 202"/>
                  <a:gd name="T57" fmla="*/ 100 h 184"/>
                  <a:gd name="T58" fmla="*/ 22 w 202"/>
                  <a:gd name="T59" fmla="*/ 98 h 184"/>
                  <a:gd name="T60" fmla="*/ 8 w 202"/>
                  <a:gd name="T61" fmla="*/ 86 h 184"/>
                  <a:gd name="T62" fmla="*/ 0 w 202"/>
                  <a:gd name="T63" fmla="*/ 7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2" h="184">
                    <a:moveTo>
                      <a:pt x="0" y="76"/>
                    </a:moveTo>
                    <a:lnTo>
                      <a:pt x="2" y="60"/>
                    </a:lnTo>
                    <a:lnTo>
                      <a:pt x="20" y="50"/>
                    </a:lnTo>
                    <a:lnTo>
                      <a:pt x="28" y="28"/>
                    </a:lnTo>
                    <a:lnTo>
                      <a:pt x="38" y="18"/>
                    </a:lnTo>
                    <a:lnTo>
                      <a:pt x="62" y="18"/>
                    </a:lnTo>
                    <a:lnTo>
                      <a:pt x="76" y="0"/>
                    </a:lnTo>
                    <a:lnTo>
                      <a:pt x="98" y="10"/>
                    </a:lnTo>
                    <a:lnTo>
                      <a:pt x="118" y="32"/>
                    </a:lnTo>
                    <a:lnTo>
                      <a:pt x="118" y="48"/>
                    </a:lnTo>
                    <a:lnTo>
                      <a:pt x="116" y="72"/>
                    </a:lnTo>
                    <a:lnTo>
                      <a:pt x="122" y="98"/>
                    </a:lnTo>
                    <a:lnTo>
                      <a:pt x="136" y="98"/>
                    </a:lnTo>
                    <a:lnTo>
                      <a:pt x="156" y="80"/>
                    </a:lnTo>
                    <a:lnTo>
                      <a:pt x="180" y="100"/>
                    </a:lnTo>
                    <a:lnTo>
                      <a:pt x="192" y="112"/>
                    </a:lnTo>
                    <a:lnTo>
                      <a:pt x="202" y="134"/>
                    </a:lnTo>
                    <a:lnTo>
                      <a:pt x="202" y="146"/>
                    </a:lnTo>
                    <a:lnTo>
                      <a:pt x="182" y="168"/>
                    </a:lnTo>
                    <a:lnTo>
                      <a:pt x="164" y="180"/>
                    </a:lnTo>
                    <a:lnTo>
                      <a:pt x="146" y="166"/>
                    </a:lnTo>
                    <a:lnTo>
                      <a:pt x="126" y="154"/>
                    </a:lnTo>
                    <a:lnTo>
                      <a:pt x="118" y="164"/>
                    </a:lnTo>
                    <a:lnTo>
                      <a:pt x="94" y="164"/>
                    </a:lnTo>
                    <a:lnTo>
                      <a:pt x="84" y="184"/>
                    </a:lnTo>
                    <a:lnTo>
                      <a:pt x="68" y="170"/>
                    </a:lnTo>
                    <a:lnTo>
                      <a:pt x="56" y="142"/>
                    </a:lnTo>
                    <a:lnTo>
                      <a:pt x="46" y="132"/>
                    </a:lnTo>
                    <a:lnTo>
                      <a:pt x="48" y="100"/>
                    </a:lnTo>
                    <a:lnTo>
                      <a:pt x="22" y="98"/>
                    </a:lnTo>
                    <a:lnTo>
                      <a:pt x="8" y="86"/>
                    </a:lnTo>
                    <a:lnTo>
                      <a:pt x="0" y="7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gray">
              <a:xfrm>
                <a:off x="2604" y="1344"/>
                <a:ext cx="126" cy="102"/>
              </a:xfrm>
              <a:custGeom>
                <a:avLst/>
                <a:gdLst>
                  <a:gd name="T0" fmla="*/ 0 w 126"/>
                  <a:gd name="T1" fmla="*/ 50 h 102"/>
                  <a:gd name="T2" fmla="*/ 28 w 126"/>
                  <a:gd name="T3" fmla="*/ 46 h 102"/>
                  <a:gd name="T4" fmla="*/ 38 w 126"/>
                  <a:gd name="T5" fmla="*/ 28 h 102"/>
                  <a:gd name="T6" fmla="*/ 54 w 126"/>
                  <a:gd name="T7" fmla="*/ 18 h 102"/>
                  <a:gd name="T8" fmla="*/ 64 w 126"/>
                  <a:gd name="T9" fmla="*/ 0 h 102"/>
                  <a:gd name="T10" fmla="*/ 92 w 126"/>
                  <a:gd name="T11" fmla="*/ 0 h 102"/>
                  <a:gd name="T12" fmla="*/ 104 w 126"/>
                  <a:gd name="T13" fmla="*/ 26 h 102"/>
                  <a:gd name="T14" fmla="*/ 112 w 126"/>
                  <a:gd name="T15" fmla="*/ 40 h 102"/>
                  <a:gd name="T16" fmla="*/ 126 w 126"/>
                  <a:gd name="T17" fmla="*/ 46 h 102"/>
                  <a:gd name="T18" fmla="*/ 122 w 126"/>
                  <a:gd name="T19" fmla="*/ 68 h 102"/>
                  <a:gd name="T20" fmla="*/ 102 w 126"/>
                  <a:gd name="T21" fmla="*/ 92 h 102"/>
                  <a:gd name="T22" fmla="*/ 80 w 126"/>
                  <a:gd name="T23" fmla="*/ 102 h 102"/>
                  <a:gd name="T24" fmla="*/ 46 w 126"/>
                  <a:gd name="T25" fmla="*/ 96 h 102"/>
                  <a:gd name="T26" fmla="*/ 22 w 126"/>
                  <a:gd name="T27" fmla="*/ 90 h 102"/>
                  <a:gd name="T28" fmla="*/ 12 w 126"/>
                  <a:gd name="T29" fmla="*/ 84 h 102"/>
                  <a:gd name="T30" fmla="*/ 12 w 126"/>
                  <a:gd name="T31" fmla="*/ 74 h 102"/>
                  <a:gd name="T32" fmla="*/ 0 w 126"/>
                  <a:gd name="T33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02">
                    <a:moveTo>
                      <a:pt x="0" y="50"/>
                    </a:moveTo>
                    <a:lnTo>
                      <a:pt x="28" y="46"/>
                    </a:lnTo>
                    <a:lnTo>
                      <a:pt x="38" y="28"/>
                    </a:lnTo>
                    <a:lnTo>
                      <a:pt x="54" y="18"/>
                    </a:lnTo>
                    <a:lnTo>
                      <a:pt x="64" y="0"/>
                    </a:lnTo>
                    <a:lnTo>
                      <a:pt x="92" y="0"/>
                    </a:lnTo>
                    <a:lnTo>
                      <a:pt x="104" y="26"/>
                    </a:lnTo>
                    <a:lnTo>
                      <a:pt x="112" y="40"/>
                    </a:lnTo>
                    <a:lnTo>
                      <a:pt x="126" y="46"/>
                    </a:lnTo>
                    <a:lnTo>
                      <a:pt x="122" y="68"/>
                    </a:lnTo>
                    <a:lnTo>
                      <a:pt x="102" y="92"/>
                    </a:lnTo>
                    <a:lnTo>
                      <a:pt x="80" y="102"/>
                    </a:lnTo>
                    <a:lnTo>
                      <a:pt x="46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12" y="74"/>
                    </a:lnTo>
                    <a:lnTo>
                      <a:pt x="0" y="5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gray">
              <a:xfrm>
                <a:off x="2604" y="1344"/>
                <a:ext cx="126" cy="102"/>
              </a:xfrm>
              <a:custGeom>
                <a:avLst/>
                <a:gdLst>
                  <a:gd name="T0" fmla="*/ 0 w 126"/>
                  <a:gd name="T1" fmla="*/ 50 h 102"/>
                  <a:gd name="T2" fmla="*/ 28 w 126"/>
                  <a:gd name="T3" fmla="*/ 46 h 102"/>
                  <a:gd name="T4" fmla="*/ 38 w 126"/>
                  <a:gd name="T5" fmla="*/ 28 h 102"/>
                  <a:gd name="T6" fmla="*/ 54 w 126"/>
                  <a:gd name="T7" fmla="*/ 18 h 102"/>
                  <a:gd name="T8" fmla="*/ 64 w 126"/>
                  <a:gd name="T9" fmla="*/ 0 h 102"/>
                  <a:gd name="T10" fmla="*/ 92 w 126"/>
                  <a:gd name="T11" fmla="*/ 0 h 102"/>
                  <a:gd name="T12" fmla="*/ 104 w 126"/>
                  <a:gd name="T13" fmla="*/ 26 h 102"/>
                  <a:gd name="T14" fmla="*/ 112 w 126"/>
                  <a:gd name="T15" fmla="*/ 40 h 102"/>
                  <a:gd name="T16" fmla="*/ 126 w 126"/>
                  <a:gd name="T17" fmla="*/ 46 h 102"/>
                  <a:gd name="T18" fmla="*/ 122 w 126"/>
                  <a:gd name="T19" fmla="*/ 68 h 102"/>
                  <a:gd name="T20" fmla="*/ 102 w 126"/>
                  <a:gd name="T21" fmla="*/ 92 h 102"/>
                  <a:gd name="T22" fmla="*/ 80 w 126"/>
                  <a:gd name="T23" fmla="*/ 102 h 102"/>
                  <a:gd name="T24" fmla="*/ 46 w 126"/>
                  <a:gd name="T25" fmla="*/ 96 h 102"/>
                  <a:gd name="T26" fmla="*/ 22 w 126"/>
                  <a:gd name="T27" fmla="*/ 90 h 102"/>
                  <a:gd name="T28" fmla="*/ 12 w 126"/>
                  <a:gd name="T29" fmla="*/ 84 h 102"/>
                  <a:gd name="T30" fmla="*/ 12 w 126"/>
                  <a:gd name="T31" fmla="*/ 74 h 102"/>
                  <a:gd name="T32" fmla="*/ 0 w 126"/>
                  <a:gd name="T33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02">
                    <a:moveTo>
                      <a:pt x="0" y="50"/>
                    </a:moveTo>
                    <a:lnTo>
                      <a:pt x="28" y="46"/>
                    </a:lnTo>
                    <a:lnTo>
                      <a:pt x="38" y="28"/>
                    </a:lnTo>
                    <a:lnTo>
                      <a:pt x="54" y="18"/>
                    </a:lnTo>
                    <a:lnTo>
                      <a:pt x="64" y="0"/>
                    </a:lnTo>
                    <a:lnTo>
                      <a:pt x="92" y="0"/>
                    </a:lnTo>
                    <a:lnTo>
                      <a:pt x="104" y="26"/>
                    </a:lnTo>
                    <a:lnTo>
                      <a:pt x="112" y="40"/>
                    </a:lnTo>
                    <a:lnTo>
                      <a:pt x="126" y="46"/>
                    </a:lnTo>
                    <a:lnTo>
                      <a:pt x="122" y="68"/>
                    </a:lnTo>
                    <a:lnTo>
                      <a:pt x="102" y="92"/>
                    </a:lnTo>
                    <a:lnTo>
                      <a:pt x="80" y="102"/>
                    </a:lnTo>
                    <a:lnTo>
                      <a:pt x="46" y="96"/>
                    </a:lnTo>
                    <a:lnTo>
                      <a:pt x="22" y="90"/>
                    </a:lnTo>
                    <a:lnTo>
                      <a:pt x="12" y="84"/>
                    </a:lnTo>
                    <a:lnTo>
                      <a:pt x="12" y="74"/>
                    </a:lnTo>
                    <a:lnTo>
                      <a:pt x="0" y="5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gray">
              <a:xfrm>
                <a:off x="2530" y="1142"/>
                <a:ext cx="384" cy="500"/>
              </a:xfrm>
              <a:custGeom>
                <a:avLst/>
                <a:gdLst>
                  <a:gd name="T0" fmla="*/ 2 w 384"/>
                  <a:gd name="T1" fmla="*/ 190 h 500"/>
                  <a:gd name="T2" fmla="*/ 6 w 384"/>
                  <a:gd name="T3" fmla="*/ 240 h 500"/>
                  <a:gd name="T4" fmla="*/ 40 w 384"/>
                  <a:gd name="T5" fmla="*/ 222 h 500"/>
                  <a:gd name="T6" fmla="*/ 76 w 384"/>
                  <a:gd name="T7" fmla="*/ 254 h 500"/>
                  <a:gd name="T8" fmla="*/ 112 w 384"/>
                  <a:gd name="T9" fmla="*/ 230 h 500"/>
                  <a:gd name="T10" fmla="*/ 138 w 384"/>
                  <a:gd name="T11" fmla="*/ 202 h 500"/>
                  <a:gd name="T12" fmla="*/ 178 w 384"/>
                  <a:gd name="T13" fmla="*/ 228 h 500"/>
                  <a:gd name="T14" fmla="*/ 200 w 384"/>
                  <a:gd name="T15" fmla="*/ 248 h 500"/>
                  <a:gd name="T16" fmla="*/ 176 w 384"/>
                  <a:gd name="T17" fmla="*/ 294 h 500"/>
                  <a:gd name="T18" fmla="*/ 118 w 384"/>
                  <a:gd name="T19" fmla="*/ 298 h 500"/>
                  <a:gd name="T20" fmla="*/ 86 w 384"/>
                  <a:gd name="T21" fmla="*/ 288 h 500"/>
                  <a:gd name="T22" fmla="*/ 46 w 384"/>
                  <a:gd name="T23" fmla="*/ 324 h 500"/>
                  <a:gd name="T24" fmla="*/ 36 w 384"/>
                  <a:gd name="T25" fmla="*/ 362 h 500"/>
                  <a:gd name="T26" fmla="*/ 22 w 384"/>
                  <a:gd name="T27" fmla="*/ 388 h 500"/>
                  <a:gd name="T28" fmla="*/ 20 w 384"/>
                  <a:gd name="T29" fmla="*/ 418 h 500"/>
                  <a:gd name="T30" fmla="*/ 50 w 384"/>
                  <a:gd name="T31" fmla="*/ 430 h 500"/>
                  <a:gd name="T32" fmla="*/ 90 w 384"/>
                  <a:gd name="T33" fmla="*/ 496 h 500"/>
                  <a:gd name="T34" fmla="*/ 140 w 384"/>
                  <a:gd name="T35" fmla="*/ 488 h 500"/>
                  <a:gd name="T36" fmla="*/ 196 w 384"/>
                  <a:gd name="T37" fmla="*/ 482 h 500"/>
                  <a:gd name="T38" fmla="*/ 222 w 384"/>
                  <a:gd name="T39" fmla="*/ 498 h 500"/>
                  <a:gd name="T40" fmla="*/ 272 w 384"/>
                  <a:gd name="T41" fmla="*/ 462 h 500"/>
                  <a:gd name="T42" fmla="*/ 334 w 384"/>
                  <a:gd name="T43" fmla="*/ 422 h 500"/>
                  <a:gd name="T44" fmla="*/ 364 w 384"/>
                  <a:gd name="T45" fmla="*/ 334 h 500"/>
                  <a:gd name="T46" fmla="*/ 374 w 384"/>
                  <a:gd name="T47" fmla="*/ 312 h 500"/>
                  <a:gd name="T48" fmla="*/ 372 w 384"/>
                  <a:gd name="T49" fmla="*/ 292 h 500"/>
                  <a:gd name="T50" fmla="*/ 384 w 384"/>
                  <a:gd name="T51" fmla="*/ 266 h 500"/>
                  <a:gd name="T52" fmla="*/ 344 w 384"/>
                  <a:gd name="T53" fmla="*/ 240 h 500"/>
                  <a:gd name="T54" fmla="*/ 306 w 384"/>
                  <a:gd name="T55" fmla="*/ 232 h 500"/>
                  <a:gd name="T56" fmla="*/ 300 w 384"/>
                  <a:gd name="T57" fmla="*/ 194 h 500"/>
                  <a:gd name="T58" fmla="*/ 294 w 384"/>
                  <a:gd name="T59" fmla="*/ 168 h 500"/>
                  <a:gd name="T60" fmla="*/ 314 w 384"/>
                  <a:gd name="T61" fmla="*/ 136 h 500"/>
                  <a:gd name="T62" fmla="*/ 288 w 384"/>
                  <a:gd name="T63" fmla="*/ 98 h 500"/>
                  <a:gd name="T64" fmla="*/ 254 w 384"/>
                  <a:gd name="T65" fmla="*/ 60 h 500"/>
                  <a:gd name="T66" fmla="*/ 206 w 384"/>
                  <a:gd name="T67" fmla="*/ 40 h 500"/>
                  <a:gd name="T68" fmla="*/ 184 w 384"/>
                  <a:gd name="T69" fmla="*/ 8 h 500"/>
                  <a:gd name="T70" fmla="*/ 146 w 384"/>
                  <a:gd name="T71" fmla="*/ 0 h 500"/>
                  <a:gd name="T72" fmla="*/ 102 w 384"/>
                  <a:gd name="T73" fmla="*/ 16 h 500"/>
                  <a:gd name="T74" fmla="*/ 70 w 384"/>
                  <a:gd name="T75" fmla="*/ 42 h 500"/>
                  <a:gd name="T76" fmla="*/ 100 w 384"/>
                  <a:gd name="T77" fmla="*/ 60 h 500"/>
                  <a:gd name="T78" fmla="*/ 92 w 384"/>
                  <a:gd name="T79" fmla="*/ 92 h 500"/>
                  <a:gd name="T80" fmla="*/ 60 w 384"/>
                  <a:gd name="T81" fmla="*/ 106 h 500"/>
                  <a:gd name="T82" fmla="*/ 52 w 384"/>
                  <a:gd name="T83" fmla="*/ 132 h 500"/>
                  <a:gd name="T84" fmla="*/ 60 w 384"/>
                  <a:gd name="T85" fmla="*/ 158 h 500"/>
                  <a:gd name="T86" fmla="*/ 42 w 384"/>
                  <a:gd name="T87" fmla="*/ 174 h 500"/>
                  <a:gd name="T88" fmla="*/ 2 w 384"/>
                  <a:gd name="T89" fmla="*/ 176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4" h="500">
                    <a:moveTo>
                      <a:pt x="2" y="176"/>
                    </a:moveTo>
                    <a:lnTo>
                      <a:pt x="2" y="190"/>
                    </a:lnTo>
                    <a:lnTo>
                      <a:pt x="0" y="214"/>
                    </a:lnTo>
                    <a:lnTo>
                      <a:pt x="6" y="240"/>
                    </a:lnTo>
                    <a:lnTo>
                      <a:pt x="20" y="240"/>
                    </a:lnTo>
                    <a:lnTo>
                      <a:pt x="40" y="222"/>
                    </a:lnTo>
                    <a:lnTo>
                      <a:pt x="64" y="242"/>
                    </a:lnTo>
                    <a:lnTo>
                      <a:pt x="76" y="254"/>
                    </a:lnTo>
                    <a:lnTo>
                      <a:pt x="100" y="248"/>
                    </a:lnTo>
                    <a:lnTo>
                      <a:pt x="112" y="230"/>
                    </a:lnTo>
                    <a:lnTo>
                      <a:pt x="128" y="220"/>
                    </a:lnTo>
                    <a:lnTo>
                      <a:pt x="138" y="202"/>
                    </a:lnTo>
                    <a:lnTo>
                      <a:pt x="166" y="202"/>
                    </a:lnTo>
                    <a:lnTo>
                      <a:pt x="178" y="228"/>
                    </a:lnTo>
                    <a:lnTo>
                      <a:pt x="186" y="242"/>
                    </a:lnTo>
                    <a:lnTo>
                      <a:pt x="200" y="248"/>
                    </a:lnTo>
                    <a:lnTo>
                      <a:pt x="196" y="270"/>
                    </a:lnTo>
                    <a:lnTo>
                      <a:pt x="176" y="294"/>
                    </a:lnTo>
                    <a:lnTo>
                      <a:pt x="152" y="304"/>
                    </a:lnTo>
                    <a:lnTo>
                      <a:pt x="118" y="298"/>
                    </a:lnTo>
                    <a:lnTo>
                      <a:pt x="98" y="292"/>
                    </a:lnTo>
                    <a:lnTo>
                      <a:pt x="86" y="288"/>
                    </a:lnTo>
                    <a:lnTo>
                      <a:pt x="66" y="310"/>
                    </a:lnTo>
                    <a:lnTo>
                      <a:pt x="46" y="324"/>
                    </a:lnTo>
                    <a:lnTo>
                      <a:pt x="44" y="354"/>
                    </a:lnTo>
                    <a:lnTo>
                      <a:pt x="36" y="362"/>
                    </a:lnTo>
                    <a:lnTo>
                      <a:pt x="36" y="382"/>
                    </a:lnTo>
                    <a:lnTo>
                      <a:pt x="22" y="388"/>
                    </a:lnTo>
                    <a:lnTo>
                      <a:pt x="16" y="402"/>
                    </a:lnTo>
                    <a:lnTo>
                      <a:pt x="20" y="418"/>
                    </a:lnTo>
                    <a:lnTo>
                      <a:pt x="34" y="428"/>
                    </a:lnTo>
                    <a:lnTo>
                      <a:pt x="50" y="430"/>
                    </a:lnTo>
                    <a:lnTo>
                      <a:pt x="54" y="462"/>
                    </a:lnTo>
                    <a:lnTo>
                      <a:pt x="90" y="496"/>
                    </a:lnTo>
                    <a:lnTo>
                      <a:pt x="112" y="500"/>
                    </a:lnTo>
                    <a:lnTo>
                      <a:pt x="140" y="488"/>
                    </a:lnTo>
                    <a:lnTo>
                      <a:pt x="170" y="482"/>
                    </a:lnTo>
                    <a:lnTo>
                      <a:pt x="196" y="482"/>
                    </a:lnTo>
                    <a:lnTo>
                      <a:pt x="214" y="494"/>
                    </a:lnTo>
                    <a:lnTo>
                      <a:pt x="222" y="498"/>
                    </a:lnTo>
                    <a:lnTo>
                      <a:pt x="236" y="496"/>
                    </a:lnTo>
                    <a:lnTo>
                      <a:pt x="272" y="462"/>
                    </a:lnTo>
                    <a:lnTo>
                      <a:pt x="306" y="446"/>
                    </a:lnTo>
                    <a:lnTo>
                      <a:pt x="334" y="422"/>
                    </a:lnTo>
                    <a:lnTo>
                      <a:pt x="364" y="400"/>
                    </a:lnTo>
                    <a:lnTo>
                      <a:pt x="364" y="334"/>
                    </a:lnTo>
                    <a:lnTo>
                      <a:pt x="374" y="326"/>
                    </a:lnTo>
                    <a:lnTo>
                      <a:pt x="374" y="312"/>
                    </a:lnTo>
                    <a:lnTo>
                      <a:pt x="384" y="304"/>
                    </a:lnTo>
                    <a:lnTo>
                      <a:pt x="372" y="292"/>
                    </a:lnTo>
                    <a:lnTo>
                      <a:pt x="368" y="280"/>
                    </a:lnTo>
                    <a:lnTo>
                      <a:pt x="384" y="266"/>
                    </a:lnTo>
                    <a:lnTo>
                      <a:pt x="364" y="238"/>
                    </a:lnTo>
                    <a:lnTo>
                      <a:pt x="344" y="240"/>
                    </a:lnTo>
                    <a:lnTo>
                      <a:pt x="324" y="232"/>
                    </a:lnTo>
                    <a:lnTo>
                      <a:pt x="306" y="232"/>
                    </a:lnTo>
                    <a:lnTo>
                      <a:pt x="300" y="222"/>
                    </a:lnTo>
                    <a:lnTo>
                      <a:pt x="300" y="194"/>
                    </a:lnTo>
                    <a:lnTo>
                      <a:pt x="292" y="184"/>
                    </a:lnTo>
                    <a:lnTo>
                      <a:pt x="294" y="168"/>
                    </a:lnTo>
                    <a:lnTo>
                      <a:pt x="306" y="150"/>
                    </a:lnTo>
                    <a:lnTo>
                      <a:pt x="314" y="136"/>
                    </a:lnTo>
                    <a:lnTo>
                      <a:pt x="308" y="116"/>
                    </a:lnTo>
                    <a:lnTo>
                      <a:pt x="288" y="98"/>
                    </a:lnTo>
                    <a:lnTo>
                      <a:pt x="274" y="76"/>
                    </a:lnTo>
                    <a:lnTo>
                      <a:pt x="254" y="60"/>
                    </a:lnTo>
                    <a:lnTo>
                      <a:pt x="232" y="56"/>
                    </a:lnTo>
                    <a:lnTo>
                      <a:pt x="206" y="40"/>
                    </a:lnTo>
                    <a:lnTo>
                      <a:pt x="192" y="22"/>
                    </a:lnTo>
                    <a:lnTo>
                      <a:pt x="184" y="8"/>
                    </a:lnTo>
                    <a:lnTo>
                      <a:pt x="182" y="0"/>
                    </a:lnTo>
                    <a:lnTo>
                      <a:pt x="146" y="0"/>
                    </a:lnTo>
                    <a:lnTo>
                      <a:pt x="134" y="16"/>
                    </a:lnTo>
                    <a:lnTo>
                      <a:pt x="102" y="16"/>
                    </a:lnTo>
                    <a:lnTo>
                      <a:pt x="96" y="38"/>
                    </a:lnTo>
                    <a:lnTo>
                      <a:pt x="70" y="42"/>
                    </a:lnTo>
                    <a:lnTo>
                      <a:pt x="66" y="58"/>
                    </a:lnTo>
                    <a:lnTo>
                      <a:pt x="100" y="60"/>
                    </a:lnTo>
                    <a:lnTo>
                      <a:pt x="104" y="76"/>
                    </a:lnTo>
                    <a:lnTo>
                      <a:pt x="92" y="92"/>
                    </a:lnTo>
                    <a:lnTo>
                      <a:pt x="84" y="106"/>
                    </a:lnTo>
                    <a:lnTo>
                      <a:pt x="60" y="106"/>
                    </a:lnTo>
                    <a:lnTo>
                      <a:pt x="46" y="120"/>
                    </a:lnTo>
                    <a:lnTo>
                      <a:pt x="52" y="132"/>
                    </a:lnTo>
                    <a:lnTo>
                      <a:pt x="64" y="140"/>
                    </a:lnTo>
                    <a:lnTo>
                      <a:pt x="60" y="158"/>
                    </a:lnTo>
                    <a:lnTo>
                      <a:pt x="44" y="156"/>
                    </a:lnTo>
                    <a:lnTo>
                      <a:pt x="42" y="174"/>
                    </a:lnTo>
                    <a:lnTo>
                      <a:pt x="30" y="180"/>
                    </a:lnTo>
                    <a:lnTo>
                      <a:pt x="2" y="17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gray">
              <a:xfrm>
                <a:off x="2530" y="1142"/>
                <a:ext cx="384" cy="500"/>
              </a:xfrm>
              <a:custGeom>
                <a:avLst/>
                <a:gdLst>
                  <a:gd name="T0" fmla="*/ 2 w 384"/>
                  <a:gd name="T1" fmla="*/ 190 h 500"/>
                  <a:gd name="T2" fmla="*/ 6 w 384"/>
                  <a:gd name="T3" fmla="*/ 240 h 500"/>
                  <a:gd name="T4" fmla="*/ 40 w 384"/>
                  <a:gd name="T5" fmla="*/ 222 h 500"/>
                  <a:gd name="T6" fmla="*/ 76 w 384"/>
                  <a:gd name="T7" fmla="*/ 254 h 500"/>
                  <a:gd name="T8" fmla="*/ 112 w 384"/>
                  <a:gd name="T9" fmla="*/ 230 h 500"/>
                  <a:gd name="T10" fmla="*/ 138 w 384"/>
                  <a:gd name="T11" fmla="*/ 202 h 500"/>
                  <a:gd name="T12" fmla="*/ 178 w 384"/>
                  <a:gd name="T13" fmla="*/ 228 h 500"/>
                  <a:gd name="T14" fmla="*/ 200 w 384"/>
                  <a:gd name="T15" fmla="*/ 248 h 500"/>
                  <a:gd name="T16" fmla="*/ 176 w 384"/>
                  <a:gd name="T17" fmla="*/ 294 h 500"/>
                  <a:gd name="T18" fmla="*/ 118 w 384"/>
                  <a:gd name="T19" fmla="*/ 298 h 500"/>
                  <a:gd name="T20" fmla="*/ 86 w 384"/>
                  <a:gd name="T21" fmla="*/ 288 h 500"/>
                  <a:gd name="T22" fmla="*/ 46 w 384"/>
                  <a:gd name="T23" fmla="*/ 324 h 500"/>
                  <a:gd name="T24" fmla="*/ 36 w 384"/>
                  <a:gd name="T25" fmla="*/ 362 h 500"/>
                  <a:gd name="T26" fmla="*/ 22 w 384"/>
                  <a:gd name="T27" fmla="*/ 388 h 500"/>
                  <a:gd name="T28" fmla="*/ 20 w 384"/>
                  <a:gd name="T29" fmla="*/ 418 h 500"/>
                  <a:gd name="T30" fmla="*/ 50 w 384"/>
                  <a:gd name="T31" fmla="*/ 430 h 500"/>
                  <a:gd name="T32" fmla="*/ 90 w 384"/>
                  <a:gd name="T33" fmla="*/ 496 h 500"/>
                  <a:gd name="T34" fmla="*/ 140 w 384"/>
                  <a:gd name="T35" fmla="*/ 488 h 500"/>
                  <a:gd name="T36" fmla="*/ 196 w 384"/>
                  <a:gd name="T37" fmla="*/ 482 h 500"/>
                  <a:gd name="T38" fmla="*/ 222 w 384"/>
                  <a:gd name="T39" fmla="*/ 498 h 500"/>
                  <a:gd name="T40" fmla="*/ 272 w 384"/>
                  <a:gd name="T41" fmla="*/ 462 h 500"/>
                  <a:gd name="T42" fmla="*/ 334 w 384"/>
                  <a:gd name="T43" fmla="*/ 422 h 500"/>
                  <a:gd name="T44" fmla="*/ 364 w 384"/>
                  <a:gd name="T45" fmla="*/ 334 h 500"/>
                  <a:gd name="T46" fmla="*/ 374 w 384"/>
                  <a:gd name="T47" fmla="*/ 312 h 500"/>
                  <a:gd name="T48" fmla="*/ 372 w 384"/>
                  <a:gd name="T49" fmla="*/ 292 h 500"/>
                  <a:gd name="T50" fmla="*/ 384 w 384"/>
                  <a:gd name="T51" fmla="*/ 266 h 500"/>
                  <a:gd name="T52" fmla="*/ 344 w 384"/>
                  <a:gd name="T53" fmla="*/ 240 h 500"/>
                  <a:gd name="T54" fmla="*/ 306 w 384"/>
                  <a:gd name="T55" fmla="*/ 232 h 500"/>
                  <a:gd name="T56" fmla="*/ 300 w 384"/>
                  <a:gd name="T57" fmla="*/ 194 h 500"/>
                  <a:gd name="T58" fmla="*/ 294 w 384"/>
                  <a:gd name="T59" fmla="*/ 168 h 500"/>
                  <a:gd name="T60" fmla="*/ 314 w 384"/>
                  <a:gd name="T61" fmla="*/ 136 h 500"/>
                  <a:gd name="T62" fmla="*/ 288 w 384"/>
                  <a:gd name="T63" fmla="*/ 98 h 500"/>
                  <a:gd name="T64" fmla="*/ 254 w 384"/>
                  <a:gd name="T65" fmla="*/ 60 h 500"/>
                  <a:gd name="T66" fmla="*/ 206 w 384"/>
                  <a:gd name="T67" fmla="*/ 40 h 500"/>
                  <a:gd name="T68" fmla="*/ 184 w 384"/>
                  <a:gd name="T69" fmla="*/ 8 h 500"/>
                  <a:gd name="T70" fmla="*/ 146 w 384"/>
                  <a:gd name="T71" fmla="*/ 0 h 500"/>
                  <a:gd name="T72" fmla="*/ 102 w 384"/>
                  <a:gd name="T73" fmla="*/ 16 h 500"/>
                  <a:gd name="T74" fmla="*/ 70 w 384"/>
                  <a:gd name="T75" fmla="*/ 42 h 500"/>
                  <a:gd name="T76" fmla="*/ 100 w 384"/>
                  <a:gd name="T77" fmla="*/ 60 h 500"/>
                  <a:gd name="T78" fmla="*/ 92 w 384"/>
                  <a:gd name="T79" fmla="*/ 92 h 500"/>
                  <a:gd name="T80" fmla="*/ 60 w 384"/>
                  <a:gd name="T81" fmla="*/ 106 h 500"/>
                  <a:gd name="T82" fmla="*/ 52 w 384"/>
                  <a:gd name="T83" fmla="*/ 132 h 500"/>
                  <a:gd name="T84" fmla="*/ 60 w 384"/>
                  <a:gd name="T85" fmla="*/ 158 h 500"/>
                  <a:gd name="T86" fmla="*/ 42 w 384"/>
                  <a:gd name="T87" fmla="*/ 174 h 500"/>
                  <a:gd name="T88" fmla="*/ 2 w 384"/>
                  <a:gd name="T89" fmla="*/ 176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4" h="500">
                    <a:moveTo>
                      <a:pt x="2" y="176"/>
                    </a:moveTo>
                    <a:lnTo>
                      <a:pt x="2" y="190"/>
                    </a:lnTo>
                    <a:lnTo>
                      <a:pt x="0" y="214"/>
                    </a:lnTo>
                    <a:lnTo>
                      <a:pt x="6" y="240"/>
                    </a:lnTo>
                    <a:lnTo>
                      <a:pt x="20" y="240"/>
                    </a:lnTo>
                    <a:lnTo>
                      <a:pt x="40" y="222"/>
                    </a:lnTo>
                    <a:lnTo>
                      <a:pt x="64" y="242"/>
                    </a:lnTo>
                    <a:lnTo>
                      <a:pt x="76" y="254"/>
                    </a:lnTo>
                    <a:lnTo>
                      <a:pt x="100" y="248"/>
                    </a:lnTo>
                    <a:lnTo>
                      <a:pt x="112" y="230"/>
                    </a:lnTo>
                    <a:lnTo>
                      <a:pt x="128" y="220"/>
                    </a:lnTo>
                    <a:lnTo>
                      <a:pt x="138" y="202"/>
                    </a:lnTo>
                    <a:lnTo>
                      <a:pt x="166" y="202"/>
                    </a:lnTo>
                    <a:lnTo>
                      <a:pt x="178" y="228"/>
                    </a:lnTo>
                    <a:lnTo>
                      <a:pt x="186" y="242"/>
                    </a:lnTo>
                    <a:lnTo>
                      <a:pt x="200" y="248"/>
                    </a:lnTo>
                    <a:lnTo>
                      <a:pt x="196" y="270"/>
                    </a:lnTo>
                    <a:lnTo>
                      <a:pt x="176" y="294"/>
                    </a:lnTo>
                    <a:lnTo>
                      <a:pt x="152" y="304"/>
                    </a:lnTo>
                    <a:lnTo>
                      <a:pt x="118" y="298"/>
                    </a:lnTo>
                    <a:lnTo>
                      <a:pt x="98" y="292"/>
                    </a:lnTo>
                    <a:lnTo>
                      <a:pt x="86" y="288"/>
                    </a:lnTo>
                    <a:lnTo>
                      <a:pt x="66" y="310"/>
                    </a:lnTo>
                    <a:lnTo>
                      <a:pt x="46" y="324"/>
                    </a:lnTo>
                    <a:lnTo>
                      <a:pt x="44" y="354"/>
                    </a:lnTo>
                    <a:lnTo>
                      <a:pt x="36" y="362"/>
                    </a:lnTo>
                    <a:lnTo>
                      <a:pt x="36" y="382"/>
                    </a:lnTo>
                    <a:lnTo>
                      <a:pt x="22" y="388"/>
                    </a:lnTo>
                    <a:lnTo>
                      <a:pt x="16" y="402"/>
                    </a:lnTo>
                    <a:lnTo>
                      <a:pt x="20" y="418"/>
                    </a:lnTo>
                    <a:lnTo>
                      <a:pt x="34" y="428"/>
                    </a:lnTo>
                    <a:lnTo>
                      <a:pt x="50" y="430"/>
                    </a:lnTo>
                    <a:lnTo>
                      <a:pt x="54" y="462"/>
                    </a:lnTo>
                    <a:lnTo>
                      <a:pt x="90" y="496"/>
                    </a:lnTo>
                    <a:lnTo>
                      <a:pt x="112" y="500"/>
                    </a:lnTo>
                    <a:lnTo>
                      <a:pt x="140" y="488"/>
                    </a:lnTo>
                    <a:lnTo>
                      <a:pt x="170" y="482"/>
                    </a:lnTo>
                    <a:lnTo>
                      <a:pt x="196" y="482"/>
                    </a:lnTo>
                    <a:lnTo>
                      <a:pt x="214" y="494"/>
                    </a:lnTo>
                    <a:lnTo>
                      <a:pt x="222" y="498"/>
                    </a:lnTo>
                    <a:lnTo>
                      <a:pt x="236" y="496"/>
                    </a:lnTo>
                    <a:lnTo>
                      <a:pt x="272" y="462"/>
                    </a:lnTo>
                    <a:lnTo>
                      <a:pt x="306" y="446"/>
                    </a:lnTo>
                    <a:lnTo>
                      <a:pt x="334" y="422"/>
                    </a:lnTo>
                    <a:lnTo>
                      <a:pt x="364" y="400"/>
                    </a:lnTo>
                    <a:lnTo>
                      <a:pt x="364" y="334"/>
                    </a:lnTo>
                    <a:lnTo>
                      <a:pt x="374" y="326"/>
                    </a:lnTo>
                    <a:lnTo>
                      <a:pt x="374" y="312"/>
                    </a:lnTo>
                    <a:lnTo>
                      <a:pt x="384" y="304"/>
                    </a:lnTo>
                    <a:lnTo>
                      <a:pt x="372" y="292"/>
                    </a:lnTo>
                    <a:lnTo>
                      <a:pt x="368" y="280"/>
                    </a:lnTo>
                    <a:lnTo>
                      <a:pt x="384" y="266"/>
                    </a:lnTo>
                    <a:lnTo>
                      <a:pt x="364" y="238"/>
                    </a:lnTo>
                    <a:lnTo>
                      <a:pt x="344" y="240"/>
                    </a:lnTo>
                    <a:lnTo>
                      <a:pt x="324" y="232"/>
                    </a:lnTo>
                    <a:lnTo>
                      <a:pt x="306" y="232"/>
                    </a:lnTo>
                    <a:lnTo>
                      <a:pt x="300" y="222"/>
                    </a:lnTo>
                    <a:lnTo>
                      <a:pt x="300" y="194"/>
                    </a:lnTo>
                    <a:lnTo>
                      <a:pt x="292" y="184"/>
                    </a:lnTo>
                    <a:lnTo>
                      <a:pt x="294" y="168"/>
                    </a:lnTo>
                    <a:lnTo>
                      <a:pt x="306" y="150"/>
                    </a:lnTo>
                    <a:lnTo>
                      <a:pt x="314" y="136"/>
                    </a:lnTo>
                    <a:lnTo>
                      <a:pt x="308" y="116"/>
                    </a:lnTo>
                    <a:lnTo>
                      <a:pt x="288" y="98"/>
                    </a:lnTo>
                    <a:lnTo>
                      <a:pt x="274" y="76"/>
                    </a:lnTo>
                    <a:lnTo>
                      <a:pt x="254" y="60"/>
                    </a:lnTo>
                    <a:lnTo>
                      <a:pt x="232" y="56"/>
                    </a:lnTo>
                    <a:lnTo>
                      <a:pt x="206" y="40"/>
                    </a:lnTo>
                    <a:lnTo>
                      <a:pt x="192" y="22"/>
                    </a:lnTo>
                    <a:lnTo>
                      <a:pt x="184" y="8"/>
                    </a:lnTo>
                    <a:lnTo>
                      <a:pt x="182" y="0"/>
                    </a:lnTo>
                    <a:lnTo>
                      <a:pt x="146" y="0"/>
                    </a:lnTo>
                    <a:lnTo>
                      <a:pt x="134" y="16"/>
                    </a:lnTo>
                    <a:lnTo>
                      <a:pt x="102" y="16"/>
                    </a:lnTo>
                    <a:lnTo>
                      <a:pt x="96" y="38"/>
                    </a:lnTo>
                    <a:lnTo>
                      <a:pt x="70" y="42"/>
                    </a:lnTo>
                    <a:lnTo>
                      <a:pt x="66" y="58"/>
                    </a:lnTo>
                    <a:lnTo>
                      <a:pt x="100" y="60"/>
                    </a:lnTo>
                    <a:lnTo>
                      <a:pt x="104" y="76"/>
                    </a:lnTo>
                    <a:lnTo>
                      <a:pt x="92" y="92"/>
                    </a:lnTo>
                    <a:lnTo>
                      <a:pt x="84" y="106"/>
                    </a:lnTo>
                    <a:lnTo>
                      <a:pt x="60" y="106"/>
                    </a:lnTo>
                    <a:lnTo>
                      <a:pt x="46" y="120"/>
                    </a:lnTo>
                    <a:lnTo>
                      <a:pt x="52" y="132"/>
                    </a:lnTo>
                    <a:lnTo>
                      <a:pt x="64" y="140"/>
                    </a:lnTo>
                    <a:lnTo>
                      <a:pt x="60" y="158"/>
                    </a:lnTo>
                    <a:lnTo>
                      <a:pt x="44" y="156"/>
                    </a:lnTo>
                    <a:lnTo>
                      <a:pt x="42" y="174"/>
                    </a:lnTo>
                    <a:lnTo>
                      <a:pt x="30" y="180"/>
                    </a:lnTo>
                    <a:lnTo>
                      <a:pt x="2" y="176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gray">
              <a:xfrm>
                <a:off x="2712" y="1038"/>
                <a:ext cx="664" cy="548"/>
              </a:xfrm>
              <a:custGeom>
                <a:avLst/>
                <a:gdLst>
                  <a:gd name="T0" fmla="*/ 6 w 664"/>
                  <a:gd name="T1" fmla="*/ 120 h 548"/>
                  <a:gd name="T2" fmla="*/ 50 w 664"/>
                  <a:gd name="T3" fmla="*/ 160 h 548"/>
                  <a:gd name="T4" fmla="*/ 94 w 664"/>
                  <a:gd name="T5" fmla="*/ 184 h 548"/>
                  <a:gd name="T6" fmla="*/ 126 w 664"/>
                  <a:gd name="T7" fmla="*/ 220 h 548"/>
                  <a:gd name="T8" fmla="*/ 112 w 664"/>
                  <a:gd name="T9" fmla="*/ 274 h 548"/>
                  <a:gd name="T10" fmla="*/ 118 w 664"/>
                  <a:gd name="T11" fmla="*/ 300 h 548"/>
                  <a:gd name="T12" fmla="*/ 126 w 664"/>
                  <a:gd name="T13" fmla="*/ 336 h 548"/>
                  <a:gd name="T14" fmla="*/ 160 w 664"/>
                  <a:gd name="T15" fmla="*/ 344 h 548"/>
                  <a:gd name="T16" fmla="*/ 200 w 664"/>
                  <a:gd name="T17" fmla="*/ 370 h 548"/>
                  <a:gd name="T18" fmla="*/ 188 w 664"/>
                  <a:gd name="T19" fmla="*/ 398 h 548"/>
                  <a:gd name="T20" fmla="*/ 194 w 664"/>
                  <a:gd name="T21" fmla="*/ 416 h 548"/>
                  <a:gd name="T22" fmla="*/ 182 w 664"/>
                  <a:gd name="T23" fmla="*/ 442 h 548"/>
                  <a:gd name="T24" fmla="*/ 202 w 664"/>
                  <a:gd name="T25" fmla="*/ 516 h 548"/>
                  <a:gd name="T26" fmla="*/ 242 w 664"/>
                  <a:gd name="T27" fmla="*/ 486 h 548"/>
                  <a:gd name="T28" fmla="*/ 266 w 664"/>
                  <a:gd name="T29" fmla="*/ 486 h 548"/>
                  <a:gd name="T30" fmla="*/ 298 w 664"/>
                  <a:gd name="T31" fmla="*/ 488 h 548"/>
                  <a:gd name="T32" fmla="*/ 328 w 664"/>
                  <a:gd name="T33" fmla="*/ 482 h 548"/>
                  <a:gd name="T34" fmla="*/ 346 w 664"/>
                  <a:gd name="T35" fmla="*/ 514 h 548"/>
                  <a:gd name="T36" fmla="*/ 414 w 664"/>
                  <a:gd name="T37" fmla="*/ 538 h 548"/>
                  <a:gd name="T38" fmla="*/ 490 w 664"/>
                  <a:gd name="T39" fmla="*/ 540 h 548"/>
                  <a:gd name="T40" fmla="*/ 528 w 664"/>
                  <a:gd name="T41" fmla="*/ 548 h 548"/>
                  <a:gd name="T42" fmla="*/ 582 w 664"/>
                  <a:gd name="T43" fmla="*/ 540 h 548"/>
                  <a:gd name="T44" fmla="*/ 620 w 664"/>
                  <a:gd name="T45" fmla="*/ 534 h 548"/>
                  <a:gd name="T46" fmla="*/ 664 w 664"/>
                  <a:gd name="T47" fmla="*/ 506 h 548"/>
                  <a:gd name="T48" fmla="*/ 652 w 664"/>
                  <a:gd name="T49" fmla="*/ 456 h 548"/>
                  <a:gd name="T50" fmla="*/ 600 w 664"/>
                  <a:gd name="T51" fmla="*/ 390 h 548"/>
                  <a:gd name="T52" fmla="*/ 584 w 664"/>
                  <a:gd name="T53" fmla="*/ 342 h 548"/>
                  <a:gd name="T54" fmla="*/ 574 w 664"/>
                  <a:gd name="T55" fmla="*/ 310 h 548"/>
                  <a:gd name="T56" fmla="*/ 512 w 664"/>
                  <a:gd name="T57" fmla="*/ 248 h 548"/>
                  <a:gd name="T58" fmla="*/ 452 w 664"/>
                  <a:gd name="T59" fmla="*/ 170 h 548"/>
                  <a:gd name="T60" fmla="*/ 432 w 664"/>
                  <a:gd name="T61" fmla="*/ 138 h 548"/>
                  <a:gd name="T62" fmla="*/ 406 w 664"/>
                  <a:gd name="T63" fmla="*/ 72 h 548"/>
                  <a:gd name="T64" fmla="*/ 398 w 664"/>
                  <a:gd name="T65" fmla="*/ 32 h 548"/>
                  <a:gd name="T66" fmla="*/ 374 w 664"/>
                  <a:gd name="T67" fmla="*/ 0 h 548"/>
                  <a:gd name="T68" fmla="*/ 350 w 664"/>
                  <a:gd name="T69" fmla="*/ 36 h 548"/>
                  <a:gd name="T70" fmla="*/ 330 w 664"/>
                  <a:gd name="T71" fmla="*/ 64 h 548"/>
                  <a:gd name="T72" fmla="*/ 294 w 664"/>
                  <a:gd name="T73" fmla="*/ 48 h 548"/>
                  <a:gd name="T74" fmla="*/ 278 w 664"/>
                  <a:gd name="T75" fmla="*/ 92 h 548"/>
                  <a:gd name="T76" fmla="*/ 154 w 664"/>
                  <a:gd name="T77" fmla="*/ 96 h 548"/>
                  <a:gd name="T78" fmla="*/ 102 w 664"/>
                  <a:gd name="T79" fmla="*/ 80 h 548"/>
                  <a:gd name="T80" fmla="*/ 64 w 664"/>
                  <a:gd name="T81" fmla="*/ 96 h 548"/>
                  <a:gd name="T82" fmla="*/ 24 w 664"/>
                  <a:gd name="T83" fmla="*/ 8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548">
                    <a:moveTo>
                      <a:pt x="0" y="104"/>
                    </a:moveTo>
                    <a:lnTo>
                      <a:pt x="6" y="120"/>
                    </a:lnTo>
                    <a:lnTo>
                      <a:pt x="24" y="144"/>
                    </a:lnTo>
                    <a:lnTo>
                      <a:pt x="50" y="160"/>
                    </a:lnTo>
                    <a:lnTo>
                      <a:pt x="72" y="164"/>
                    </a:lnTo>
                    <a:lnTo>
                      <a:pt x="94" y="184"/>
                    </a:lnTo>
                    <a:lnTo>
                      <a:pt x="104" y="204"/>
                    </a:lnTo>
                    <a:lnTo>
                      <a:pt x="126" y="220"/>
                    </a:lnTo>
                    <a:lnTo>
                      <a:pt x="132" y="240"/>
                    </a:lnTo>
                    <a:lnTo>
                      <a:pt x="112" y="274"/>
                    </a:lnTo>
                    <a:lnTo>
                      <a:pt x="110" y="288"/>
                    </a:lnTo>
                    <a:lnTo>
                      <a:pt x="118" y="300"/>
                    </a:lnTo>
                    <a:lnTo>
                      <a:pt x="118" y="328"/>
                    </a:lnTo>
                    <a:lnTo>
                      <a:pt x="126" y="336"/>
                    </a:lnTo>
                    <a:lnTo>
                      <a:pt x="144" y="336"/>
                    </a:lnTo>
                    <a:lnTo>
                      <a:pt x="160" y="344"/>
                    </a:lnTo>
                    <a:lnTo>
                      <a:pt x="182" y="344"/>
                    </a:lnTo>
                    <a:lnTo>
                      <a:pt x="200" y="370"/>
                    </a:lnTo>
                    <a:lnTo>
                      <a:pt x="186" y="384"/>
                    </a:lnTo>
                    <a:lnTo>
                      <a:pt x="188" y="398"/>
                    </a:lnTo>
                    <a:lnTo>
                      <a:pt x="202" y="408"/>
                    </a:lnTo>
                    <a:lnTo>
                      <a:pt x="194" y="416"/>
                    </a:lnTo>
                    <a:lnTo>
                      <a:pt x="192" y="432"/>
                    </a:lnTo>
                    <a:lnTo>
                      <a:pt x="182" y="442"/>
                    </a:lnTo>
                    <a:lnTo>
                      <a:pt x="182" y="506"/>
                    </a:lnTo>
                    <a:lnTo>
                      <a:pt x="202" y="516"/>
                    </a:lnTo>
                    <a:lnTo>
                      <a:pt x="226" y="514"/>
                    </a:lnTo>
                    <a:lnTo>
                      <a:pt x="242" y="486"/>
                    </a:lnTo>
                    <a:lnTo>
                      <a:pt x="258" y="474"/>
                    </a:lnTo>
                    <a:lnTo>
                      <a:pt x="266" y="486"/>
                    </a:lnTo>
                    <a:lnTo>
                      <a:pt x="266" y="498"/>
                    </a:lnTo>
                    <a:lnTo>
                      <a:pt x="298" y="488"/>
                    </a:lnTo>
                    <a:lnTo>
                      <a:pt x="302" y="480"/>
                    </a:lnTo>
                    <a:lnTo>
                      <a:pt x="328" y="482"/>
                    </a:lnTo>
                    <a:lnTo>
                      <a:pt x="346" y="500"/>
                    </a:lnTo>
                    <a:lnTo>
                      <a:pt x="346" y="514"/>
                    </a:lnTo>
                    <a:lnTo>
                      <a:pt x="378" y="516"/>
                    </a:lnTo>
                    <a:lnTo>
                      <a:pt x="414" y="538"/>
                    </a:lnTo>
                    <a:lnTo>
                      <a:pt x="442" y="546"/>
                    </a:lnTo>
                    <a:lnTo>
                      <a:pt x="490" y="540"/>
                    </a:lnTo>
                    <a:lnTo>
                      <a:pt x="518" y="540"/>
                    </a:lnTo>
                    <a:lnTo>
                      <a:pt x="528" y="548"/>
                    </a:lnTo>
                    <a:lnTo>
                      <a:pt x="558" y="536"/>
                    </a:lnTo>
                    <a:lnTo>
                      <a:pt x="582" y="540"/>
                    </a:lnTo>
                    <a:lnTo>
                      <a:pt x="602" y="546"/>
                    </a:lnTo>
                    <a:lnTo>
                      <a:pt x="620" y="534"/>
                    </a:lnTo>
                    <a:lnTo>
                      <a:pt x="646" y="506"/>
                    </a:lnTo>
                    <a:lnTo>
                      <a:pt x="664" y="506"/>
                    </a:lnTo>
                    <a:lnTo>
                      <a:pt x="660" y="492"/>
                    </a:lnTo>
                    <a:lnTo>
                      <a:pt x="652" y="456"/>
                    </a:lnTo>
                    <a:lnTo>
                      <a:pt x="648" y="438"/>
                    </a:lnTo>
                    <a:lnTo>
                      <a:pt x="600" y="390"/>
                    </a:lnTo>
                    <a:lnTo>
                      <a:pt x="590" y="372"/>
                    </a:lnTo>
                    <a:lnTo>
                      <a:pt x="584" y="342"/>
                    </a:lnTo>
                    <a:lnTo>
                      <a:pt x="568" y="334"/>
                    </a:lnTo>
                    <a:lnTo>
                      <a:pt x="574" y="310"/>
                    </a:lnTo>
                    <a:lnTo>
                      <a:pt x="544" y="288"/>
                    </a:lnTo>
                    <a:lnTo>
                      <a:pt x="512" y="248"/>
                    </a:lnTo>
                    <a:lnTo>
                      <a:pt x="492" y="218"/>
                    </a:lnTo>
                    <a:lnTo>
                      <a:pt x="452" y="170"/>
                    </a:lnTo>
                    <a:lnTo>
                      <a:pt x="438" y="144"/>
                    </a:lnTo>
                    <a:lnTo>
                      <a:pt x="432" y="138"/>
                    </a:lnTo>
                    <a:lnTo>
                      <a:pt x="432" y="110"/>
                    </a:lnTo>
                    <a:lnTo>
                      <a:pt x="406" y="72"/>
                    </a:lnTo>
                    <a:lnTo>
                      <a:pt x="398" y="54"/>
                    </a:lnTo>
                    <a:lnTo>
                      <a:pt x="398" y="32"/>
                    </a:lnTo>
                    <a:lnTo>
                      <a:pt x="384" y="10"/>
                    </a:lnTo>
                    <a:lnTo>
                      <a:pt x="374" y="0"/>
                    </a:lnTo>
                    <a:lnTo>
                      <a:pt x="350" y="0"/>
                    </a:lnTo>
                    <a:lnTo>
                      <a:pt x="350" y="36"/>
                    </a:lnTo>
                    <a:lnTo>
                      <a:pt x="342" y="66"/>
                    </a:lnTo>
                    <a:lnTo>
                      <a:pt x="330" y="64"/>
                    </a:lnTo>
                    <a:lnTo>
                      <a:pt x="316" y="48"/>
                    </a:lnTo>
                    <a:lnTo>
                      <a:pt x="294" y="48"/>
                    </a:lnTo>
                    <a:lnTo>
                      <a:pt x="278" y="60"/>
                    </a:lnTo>
                    <a:lnTo>
                      <a:pt x="278" y="92"/>
                    </a:lnTo>
                    <a:lnTo>
                      <a:pt x="270" y="98"/>
                    </a:lnTo>
                    <a:lnTo>
                      <a:pt x="154" y="96"/>
                    </a:lnTo>
                    <a:lnTo>
                      <a:pt x="136" y="82"/>
                    </a:lnTo>
                    <a:lnTo>
                      <a:pt x="102" y="80"/>
                    </a:lnTo>
                    <a:lnTo>
                      <a:pt x="92" y="94"/>
                    </a:lnTo>
                    <a:lnTo>
                      <a:pt x="64" y="96"/>
                    </a:lnTo>
                    <a:lnTo>
                      <a:pt x="50" y="84"/>
                    </a:lnTo>
                    <a:lnTo>
                      <a:pt x="24" y="86"/>
                    </a:lnTo>
                    <a:lnTo>
                      <a:pt x="0" y="10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gray">
              <a:xfrm>
                <a:off x="2712" y="1038"/>
                <a:ext cx="664" cy="548"/>
              </a:xfrm>
              <a:custGeom>
                <a:avLst/>
                <a:gdLst>
                  <a:gd name="T0" fmla="*/ 6 w 664"/>
                  <a:gd name="T1" fmla="*/ 120 h 548"/>
                  <a:gd name="T2" fmla="*/ 50 w 664"/>
                  <a:gd name="T3" fmla="*/ 160 h 548"/>
                  <a:gd name="T4" fmla="*/ 94 w 664"/>
                  <a:gd name="T5" fmla="*/ 184 h 548"/>
                  <a:gd name="T6" fmla="*/ 126 w 664"/>
                  <a:gd name="T7" fmla="*/ 220 h 548"/>
                  <a:gd name="T8" fmla="*/ 112 w 664"/>
                  <a:gd name="T9" fmla="*/ 274 h 548"/>
                  <a:gd name="T10" fmla="*/ 118 w 664"/>
                  <a:gd name="T11" fmla="*/ 300 h 548"/>
                  <a:gd name="T12" fmla="*/ 126 w 664"/>
                  <a:gd name="T13" fmla="*/ 336 h 548"/>
                  <a:gd name="T14" fmla="*/ 160 w 664"/>
                  <a:gd name="T15" fmla="*/ 344 h 548"/>
                  <a:gd name="T16" fmla="*/ 200 w 664"/>
                  <a:gd name="T17" fmla="*/ 370 h 548"/>
                  <a:gd name="T18" fmla="*/ 188 w 664"/>
                  <a:gd name="T19" fmla="*/ 398 h 548"/>
                  <a:gd name="T20" fmla="*/ 194 w 664"/>
                  <a:gd name="T21" fmla="*/ 416 h 548"/>
                  <a:gd name="T22" fmla="*/ 182 w 664"/>
                  <a:gd name="T23" fmla="*/ 442 h 548"/>
                  <a:gd name="T24" fmla="*/ 202 w 664"/>
                  <a:gd name="T25" fmla="*/ 516 h 548"/>
                  <a:gd name="T26" fmla="*/ 242 w 664"/>
                  <a:gd name="T27" fmla="*/ 486 h 548"/>
                  <a:gd name="T28" fmla="*/ 266 w 664"/>
                  <a:gd name="T29" fmla="*/ 486 h 548"/>
                  <a:gd name="T30" fmla="*/ 298 w 664"/>
                  <a:gd name="T31" fmla="*/ 488 h 548"/>
                  <a:gd name="T32" fmla="*/ 328 w 664"/>
                  <a:gd name="T33" fmla="*/ 482 h 548"/>
                  <a:gd name="T34" fmla="*/ 346 w 664"/>
                  <a:gd name="T35" fmla="*/ 514 h 548"/>
                  <a:gd name="T36" fmla="*/ 414 w 664"/>
                  <a:gd name="T37" fmla="*/ 538 h 548"/>
                  <a:gd name="T38" fmla="*/ 490 w 664"/>
                  <a:gd name="T39" fmla="*/ 540 h 548"/>
                  <a:gd name="T40" fmla="*/ 528 w 664"/>
                  <a:gd name="T41" fmla="*/ 548 h 548"/>
                  <a:gd name="T42" fmla="*/ 582 w 664"/>
                  <a:gd name="T43" fmla="*/ 540 h 548"/>
                  <a:gd name="T44" fmla="*/ 620 w 664"/>
                  <a:gd name="T45" fmla="*/ 534 h 548"/>
                  <a:gd name="T46" fmla="*/ 664 w 664"/>
                  <a:gd name="T47" fmla="*/ 506 h 548"/>
                  <a:gd name="T48" fmla="*/ 652 w 664"/>
                  <a:gd name="T49" fmla="*/ 456 h 548"/>
                  <a:gd name="T50" fmla="*/ 600 w 664"/>
                  <a:gd name="T51" fmla="*/ 390 h 548"/>
                  <a:gd name="T52" fmla="*/ 584 w 664"/>
                  <a:gd name="T53" fmla="*/ 342 h 548"/>
                  <a:gd name="T54" fmla="*/ 574 w 664"/>
                  <a:gd name="T55" fmla="*/ 310 h 548"/>
                  <a:gd name="T56" fmla="*/ 512 w 664"/>
                  <a:gd name="T57" fmla="*/ 248 h 548"/>
                  <a:gd name="T58" fmla="*/ 452 w 664"/>
                  <a:gd name="T59" fmla="*/ 170 h 548"/>
                  <a:gd name="T60" fmla="*/ 432 w 664"/>
                  <a:gd name="T61" fmla="*/ 138 h 548"/>
                  <a:gd name="T62" fmla="*/ 406 w 664"/>
                  <a:gd name="T63" fmla="*/ 72 h 548"/>
                  <a:gd name="T64" fmla="*/ 398 w 664"/>
                  <a:gd name="T65" fmla="*/ 32 h 548"/>
                  <a:gd name="T66" fmla="*/ 374 w 664"/>
                  <a:gd name="T67" fmla="*/ 0 h 548"/>
                  <a:gd name="T68" fmla="*/ 350 w 664"/>
                  <a:gd name="T69" fmla="*/ 36 h 548"/>
                  <a:gd name="T70" fmla="*/ 330 w 664"/>
                  <a:gd name="T71" fmla="*/ 64 h 548"/>
                  <a:gd name="T72" fmla="*/ 294 w 664"/>
                  <a:gd name="T73" fmla="*/ 48 h 548"/>
                  <a:gd name="T74" fmla="*/ 278 w 664"/>
                  <a:gd name="T75" fmla="*/ 92 h 548"/>
                  <a:gd name="T76" fmla="*/ 154 w 664"/>
                  <a:gd name="T77" fmla="*/ 96 h 548"/>
                  <a:gd name="T78" fmla="*/ 102 w 664"/>
                  <a:gd name="T79" fmla="*/ 80 h 548"/>
                  <a:gd name="T80" fmla="*/ 64 w 664"/>
                  <a:gd name="T81" fmla="*/ 96 h 548"/>
                  <a:gd name="T82" fmla="*/ 24 w 664"/>
                  <a:gd name="T83" fmla="*/ 8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548">
                    <a:moveTo>
                      <a:pt x="0" y="104"/>
                    </a:moveTo>
                    <a:lnTo>
                      <a:pt x="6" y="120"/>
                    </a:lnTo>
                    <a:lnTo>
                      <a:pt x="24" y="144"/>
                    </a:lnTo>
                    <a:lnTo>
                      <a:pt x="50" y="160"/>
                    </a:lnTo>
                    <a:lnTo>
                      <a:pt x="72" y="164"/>
                    </a:lnTo>
                    <a:lnTo>
                      <a:pt x="94" y="184"/>
                    </a:lnTo>
                    <a:lnTo>
                      <a:pt x="104" y="204"/>
                    </a:lnTo>
                    <a:lnTo>
                      <a:pt x="126" y="220"/>
                    </a:lnTo>
                    <a:lnTo>
                      <a:pt x="132" y="240"/>
                    </a:lnTo>
                    <a:lnTo>
                      <a:pt x="112" y="274"/>
                    </a:lnTo>
                    <a:lnTo>
                      <a:pt x="110" y="288"/>
                    </a:lnTo>
                    <a:lnTo>
                      <a:pt x="118" y="300"/>
                    </a:lnTo>
                    <a:lnTo>
                      <a:pt x="118" y="328"/>
                    </a:lnTo>
                    <a:lnTo>
                      <a:pt x="126" y="336"/>
                    </a:lnTo>
                    <a:lnTo>
                      <a:pt x="144" y="336"/>
                    </a:lnTo>
                    <a:lnTo>
                      <a:pt x="160" y="344"/>
                    </a:lnTo>
                    <a:lnTo>
                      <a:pt x="182" y="344"/>
                    </a:lnTo>
                    <a:lnTo>
                      <a:pt x="200" y="370"/>
                    </a:lnTo>
                    <a:lnTo>
                      <a:pt x="186" y="384"/>
                    </a:lnTo>
                    <a:lnTo>
                      <a:pt x="188" y="398"/>
                    </a:lnTo>
                    <a:lnTo>
                      <a:pt x="202" y="408"/>
                    </a:lnTo>
                    <a:lnTo>
                      <a:pt x="194" y="416"/>
                    </a:lnTo>
                    <a:lnTo>
                      <a:pt x="192" y="432"/>
                    </a:lnTo>
                    <a:lnTo>
                      <a:pt x="182" y="442"/>
                    </a:lnTo>
                    <a:lnTo>
                      <a:pt x="182" y="506"/>
                    </a:lnTo>
                    <a:lnTo>
                      <a:pt x="202" y="516"/>
                    </a:lnTo>
                    <a:lnTo>
                      <a:pt x="226" y="514"/>
                    </a:lnTo>
                    <a:lnTo>
                      <a:pt x="242" y="486"/>
                    </a:lnTo>
                    <a:lnTo>
                      <a:pt x="258" y="474"/>
                    </a:lnTo>
                    <a:lnTo>
                      <a:pt x="266" y="486"/>
                    </a:lnTo>
                    <a:lnTo>
                      <a:pt x="266" y="498"/>
                    </a:lnTo>
                    <a:lnTo>
                      <a:pt x="298" y="488"/>
                    </a:lnTo>
                    <a:lnTo>
                      <a:pt x="302" y="480"/>
                    </a:lnTo>
                    <a:lnTo>
                      <a:pt x="328" y="482"/>
                    </a:lnTo>
                    <a:lnTo>
                      <a:pt x="346" y="500"/>
                    </a:lnTo>
                    <a:lnTo>
                      <a:pt x="346" y="514"/>
                    </a:lnTo>
                    <a:lnTo>
                      <a:pt x="378" y="516"/>
                    </a:lnTo>
                    <a:lnTo>
                      <a:pt x="414" y="538"/>
                    </a:lnTo>
                    <a:lnTo>
                      <a:pt x="442" y="546"/>
                    </a:lnTo>
                    <a:lnTo>
                      <a:pt x="490" y="540"/>
                    </a:lnTo>
                    <a:lnTo>
                      <a:pt x="518" y="540"/>
                    </a:lnTo>
                    <a:lnTo>
                      <a:pt x="528" y="548"/>
                    </a:lnTo>
                    <a:lnTo>
                      <a:pt x="558" y="536"/>
                    </a:lnTo>
                    <a:lnTo>
                      <a:pt x="582" y="540"/>
                    </a:lnTo>
                    <a:lnTo>
                      <a:pt x="602" y="546"/>
                    </a:lnTo>
                    <a:lnTo>
                      <a:pt x="620" y="534"/>
                    </a:lnTo>
                    <a:lnTo>
                      <a:pt x="646" y="506"/>
                    </a:lnTo>
                    <a:lnTo>
                      <a:pt x="664" y="506"/>
                    </a:lnTo>
                    <a:lnTo>
                      <a:pt x="660" y="492"/>
                    </a:lnTo>
                    <a:lnTo>
                      <a:pt x="652" y="456"/>
                    </a:lnTo>
                    <a:lnTo>
                      <a:pt x="648" y="438"/>
                    </a:lnTo>
                    <a:lnTo>
                      <a:pt x="600" y="390"/>
                    </a:lnTo>
                    <a:lnTo>
                      <a:pt x="590" y="372"/>
                    </a:lnTo>
                    <a:lnTo>
                      <a:pt x="584" y="342"/>
                    </a:lnTo>
                    <a:lnTo>
                      <a:pt x="568" y="334"/>
                    </a:lnTo>
                    <a:lnTo>
                      <a:pt x="574" y="310"/>
                    </a:lnTo>
                    <a:lnTo>
                      <a:pt x="544" y="288"/>
                    </a:lnTo>
                    <a:lnTo>
                      <a:pt x="512" y="248"/>
                    </a:lnTo>
                    <a:lnTo>
                      <a:pt x="492" y="218"/>
                    </a:lnTo>
                    <a:lnTo>
                      <a:pt x="452" y="170"/>
                    </a:lnTo>
                    <a:lnTo>
                      <a:pt x="438" y="144"/>
                    </a:lnTo>
                    <a:lnTo>
                      <a:pt x="432" y="138"/>
                    </a:lnTo>
                    <a:lnTo>
                      <a:pt x="432" y="110"/>
                    </a:lnTo>
                    <a:lnTo>
                      <a:pt x="406" y="72"/>
                    </a:lnTo>
                    <a:lnTo>
                      <a:pt x="398" y="54"/>
                    </a:lnTo>
                    <a:lnTo>
                      <a:pt x="398" y="32"/>
                    </a:lnTo>
                    <a:lnTo>
                      <a:pt x="384" y="10"/>
                    </a:lnTo>
                    <a:lnTo>
                      <a:pt x="374" y="0"/>
                    </a:lnTo>
                    <a:lnTo>
                      <a:pt x="350" y="0"/>
                    </a:lnTo>
                    <a:lnTo>
                      <a:pt x="350" y="36"/>
                    </a:lnTo>
                    <a:lnTo>
                      <a:pt x="342" y="66"/>
                    </a:lnTo>
                    <a:lnTo>
                      <a:pt x="330" y="64"/>
                    </a:lnTo>
                    <a:lnTo>
                      <a:pt x="316" y="48"/>
                    </a:lnTo>
                    <a:lnTo>
                      <a:pt x="294" y="48"/>
                    </a:lnTo>
                    <a:lnTo>
                      <a:pt x="278" y="60"/>
                    </a:lnTo>
                    <a:lnTo>
                      <a:pt x="278" y="92"/>
                    </a:lnTo>
                    <a:lnTo>
                      <a:pt x="270" y="98"/>
                    </a:lnTo>
                    <a:lnTo>
                      <a:pt x="154" y="96"/>
                    </a:lnTo>
                    <a:lnTo>
                      <a:pt x="136" y="82"/>
                    </a:lnTo>
                    <a:lnTo>
                      <a:pt x="102" y="80"/>
                    </a:lnTo>
                    <a:lnTo>
                      <a:pt x="92" y="94"/>
                    </a:lnTo>
                    <a:lnTo>
                      <a:pt x="64" y="96"/>
                    </a:lnTo>
                    <a:lnTo>
                      <a:pt x="50" y="84"/>
                    </a:lnTo>
                    <a:lnTo>
                      <a:pt x="24" y="86"/>
                    </a:lnTo>
                    <a:lnTo>
                      <a:pt x="0" y="10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gray">
              <a:xfrm>
                <a:off x="2360" y="1492"/>
                <a:ext cx="178" cy="78"/>
              </a:xfrm>
              <a:custGeom>
                <a:avLst/>
                <a:gdLst>
                  <a:gd name="T0" fmla="*/ 0 w 178"/>
                  <a:gd name="T1" fmla="*/ 44 h 78"/>
                  <a:gd name="T2" fmla="*/ 6 w 178"/>
                  <a:gd name="T3" fmla="*/ 24 h 78"/>
                  <a:gd name="T4" fmla="*/ 20 w 178"/>
                  <a:gd name="T5" fmla="*/ 8 h 78"/>
                  <a:gd name="T6" fmla="*/ 32 w 178"/>
                  <a:gd name="T7" fmla="*/ 2 h 78"/>
                  <a:gd name="T8" fmla="*/ 64 w 178"/>
                  <a:gd name="T9" fmla="*/ 4 h 78"/>
                  <a:gd name="T10" fmla="*/ 74 w 178"/>
                  <a:gd name="T11" fmla="*/ 12 h 78"/>
                  <a:gd name="T12" fmla="*/ 88 w 178"/>
                  <a:gd name="T13" fmla="*/ 0 h 78"/>
                  <a:gd name="T14" fmla="*/ 108 w 178"/>
                  <a:gd name="T15" fmla="*/ 0 h 78"/>
                  <a:gd name="T16" fmla="*/ 126 w 178"/>
                  <a:gd name="T17" fmla="*/ 8 h 78"/>
                  <a:gd name="T18" fmla="*/ 138 w 178"/>
                  <a:gd name="T19" fmla="*/ 0 h 78"/>
                  <a:gd name="T20" fmla="*/ 166 w 178"/>
                  <a:gd name="T21" fmla="*/ 2 h 78"/>
                  <a:gd name="T22" fmla="*/ 178 w 178"/>
                  <a:gd name="T23" fmla="*/ 10 h 78"/>
                  <a:gd name="T24" fmla="*/ 174 w 178"/>
                  <a:gd name="T25" fmla="*/ 28 h 78"/>
                  <a:gd name="T26" fmla="*/ 160 w 178"/>
                  <a:gd name="T27" fmla="*/ 38 h 78"/>
                  <a:gd name="T28" fmla="*/ 138 w 178"/>
                  <a:gd name="T29" fmla="*/ 38 h 78"/>
                  <a:gd name="T30" fmla="*/ 108 w 178"/>
                  <a:gd name="T31" fmla="*/ 62 h 78"/>
                  <a:gd name="T32" fmla="*/ 88 w 178"/>
                  <a:gd name="T33" fmla="*/ 78 h 78"/>
                  <a:gd name="T34" fmla="*/ 70 w 178"/>
                  <a:gd name="T35" fmla="*/ 74 h 78"/>
                  <a:gd name="T36" fmla="*/ 52 w 178"/>
                  <a:gd name="T37" fmla="*/ 58 h 78"/>
                  <a:gd name="T38" fmla="*/ 30 w 178"/>
                  <a:gd name="T39" fmla="*/ 62 h 78"/>
                  <a:gd name="T40" fmla="*/ 20 w 178"/>
                  <a:gd name="T41" fmla="*/ 68 h 78"/>
                  <a:gd name="T42" fmla="*/ 6 w 178"/>
                  <a:gd name="T43" fmla="*/ 56 h 78"/>
                  <a:gd name="T44" fmla="*/ 0 w 178"/>
                  <a:gd name="T45" fmla="*/ 4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8" h="78">
                    <a:moveTo>
                      <a:pt x="0" y="44"/>
                    </a:moveTo>
                    <a:lnTo>
                      <a:pt x="6" y="24"/>
                    </a:lnTo>
                    <a:lnTo>
                      <a:pt x="20" y="8"/>
                    </a:lnTo>
                    <a:lnTo>
                      <a:pt x="32" y="2"/>
                    </a:lnTo>
                    <a:lnTo>
                      <a:pt x="64" y="4"/>
                    </a:lnTo>
                    <a:lnTo>
                      <a:pt x="74" y="12"/>
                    </a:lnTo>
                    <a:lnTo>
                      <a:pt x="88" y="0"/>
                    </a:lnTo>
                    <a:lnTo>
                      <a:pt x="108" y="0"/>
                    </a:lnTo>
                    <a:lnTo>
                      <a:pt x="126" y="8"/>
                    </a:lnTo>
                    <a:lnTo>
                      <a:pt x="138" y="0"/>
                    </a:lnTo>
                    <a:lnTo>
                      <a:pt x="166" y="2"/>
                    </a:lnTo>
                    <a:lnTo>
                      <a:pt x="178" y="10"/>
                    </a:lnTo>
                    <a:lnTo>
                      <a:pt x="174" y="28"/>
                    </a:lnTo>
                    <a:lnTo>
                      <a:pt x="160" y="38"/>
                    </a:lnTo>
                    <a:lnTo>
                      <a:pt x="138" y="38"/>
                    </a:lnTo>
                    <a:lnTo>
                      <a:pt x="108" y="62"/>
                    </a:lnTo>
                    <a:lnTo>
                      <a:pt x="88" y="78"/>
                    </a:lnTo>
                    <a:lnTo>
                      <a:pt x="70" y="74"/>
                    </a:lnTo>
                    <a:lnTo>
                      <a:pt x="52" y="58"/>
                    </a:lnTo>
                    <a:lnTo>
                      <a:pt x="30" y="62"/>
                    </a:lnTo>
                    <a:lnTo>
                      <a:pt x="20" y="68"/>
                    </a:lnTo>
                    <a:lnTo>
                      <a:pt x="6" y="56"/>
                    </a:lnTo>
                    <a:lnTo>
                      <a:pt x="0" y="4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gray">
              <a:xfrm>
                <a:off x="2360" y="1492"/>
                <a:ext cx="178" cy="78"/>
              </a:xfrm>
              <a:custGeom>
                <a:avLst/>
                <a:gdLst>
                  <a:gd name="T0" fmla="*/ 0 w 178"/>
                  <a:gd name="T1" fmla="*/ 44 h 78"/>
                  <a:gd name="T2" fmla="*/ 6 w 178"/>
                  <a:gd name="T3" fmla="*/ 24 h 78"/>
                  <a:gd name="T4" fmla="*/ 20 w 178"/>
                  <a:gd name="T5" fmla="*/ 8 h 78"/>
                  <a:gd name="T6" fmla="*/ 32 w 178"/>
                  <a:gd name="T7" fmla="*/ 2 h 78"/>
                  <a:gd name="T8" fmla="*/ 64 w 178"/>
                  <a:gd name="T9" fmla="*/ 4 h 78"/>
                  <a:gd name="T10" fmla="*/ 74 w 178"/>
                  <a:gd name="T11" fmla="*/ 12 h 78"/>
                  <a:gd name="T12" fmla="*/ 88 w 178"/>
                  <a:gd name="T13" fmla="*/ 0 h 78"/>
                  <a:gd name="T14" fmla="*/ 108 w 178"/>
                  <a:gd name="T15" fmla="*/ 0 h 78"/>
                  <a:gd name="T16" fmla="*/ 126 w 178"/>
                  <a:gd name="T17" fmla="*/ 8 h 78"/>
                  <a:gd name="T18" fmla="*/ 138 w 178"/>
                  <a:gd name="T19" fmla="*/ 0 h 78"/>
                  <a:gd name="T20" fmla="*/ 166 w 178"/>
                  <a:gd name="T21" fmla="*/ 2 h 78"/>
                  <a:gd name="T22" fmla="*/ 178 w 178"/>
                  <a:gd name="T23" fmla="*/ 10 h 78"/>
                  <a:gd name="T24" fmla="*/ 174 w 178"/>
                  <a:gd name="T25" fmla="*/ 28 h 78"/>
                  <a:gd name="T26" fmla="*/ 160 w 178"/>
                  <a:gd name="T27" fmla="*/ 38 h 78"/>
                  <a:gd name="T28" fmla="*/ 138 w 178"/>
                  <a:gd name="T29" fmla="*/ 38 h 78"/>
                  <a:gd name="T30" fmla="*/ 108 w 178"/>
                  <a:gd name="T31" fmla="*/ 62 h 78"/>
                  <a:gd name="T32" fmla="*/ 88 w 178"/>
                  <a:gd name="T33" fmla="*/ 78 h 78"/>
                  <a:gd name="T34" fmla="*/ 70 w 178"/>
                  <a:gd name="T35" fmla="*/ 74 h 78"/>
                  <a:gd name="T36" fmla="*/ 52 w 178"/>
                  <a:gd name="T37" fmla="*/ 58 h 78"/>
                  <a:gd name="T38" fmla="*/ 30 w 178"/>
                  <a:gd name="T39" fmla="*/ 62 h 78"/>
                  <a:gd name="T40" fmla="*/ 20 w 178"/>
                  <a:gd name="T41" fmla="*/ 68 h 78"/>
                  <a:gd name="T42" fmla="*/ 6 w 178"/>
                  <a:gd name="T43" fmla="*/ 56 h 78"/>
                  <a:gd name="T44" fmla="*/ 0 w 178"/>
                  <a:gd name="T45" fmla="*/ 4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8" h="78">
                    <a:moveTo>
                      <a:pt x="0" y="44"/>
                    </a:moveTo>
                    <a:lnTo>
                      <a:pt x="6" y="24"/>
                    </a:lnTo>
                    <a:lnTo>
                      <a:pt x="20" y="8"/>
                    </a:lnTo>
                    <a:lnTo>
                      <a:pt x="32" y="2"/>
                    </a:lnTo>
                    <a:lnTo>
                      <a:pt x="64" y="4"/>
                    </a:lnTo>
                    <a:lnTo>
                      <a:pt x="74" y="12"/>
                    </a:lnTo>
                    <a:lnTo>
                      <a:pt x="88" y="0"/>
                    </a:lnTo>
                    <a:lnTo>
                      <a:pt x="108" y="0"/>
                    </a:lnTo>
                    <a:lnTo>
                      <a:pt x="126" y="8"/>
                    </a:lnTo>
                    <a:lnTo>
                      <a:pt x="138" y="0"/>
                    </a:lnTo>
                    <a:lnTo>
                      <a:pt x="166" y="2"/>
                    </a:lnTo>
                    <a:lnTo>
                      <a:pt x="178" y="10"/>
                    </a:lnTo>
                    <a:lnTo>
                      <a:pt x="174" y="28"/>
                    </a:lnTo>
                    <a:lnTo>
                      <a:pt x="160" y="38"/>
                    </a:lnTo>
                    <a:lnTo>
                      <a:pt x="138" y="38"/>
                    </a:lnTo>
                    <a:lnTo>
                      <a:pt x="108" y="62"/>
                    </a:lnTo>
                    <a:lnTo>
                      <a:pt x="88" y="78"/>
                    </a:lnTo>
                    <a:lnTo>
                      <a:pt x="70" y="74"/>
                    </a:lnTo>
                    <a:lnTo>
                      <a:pt x="52" y="58"/>
                    </a:lnTo>
                    <a:lnTo>
                      <a:pt x="30" y="62"/>
                    </a:lnTo>
                    <a:lnTo>
                      <a:pt x="20" y="68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gray">
              <a:xfrm>
                <a:off x="2400" y="1576"/>
                <a:ext cx="464" cy="404"/>
              </a:xfrm>
              <a:custGeom>
                <a:avLst/>
                <a:gdLst>
                  <a:gd name="T0" fmla="*/ 220 w 464"/>
                  <a:gd name="T1" fmla="*/ 62 h 404"/>
                  <a:gd name="T2" fmla="*/ 270 w 464"/>
                  <a:gd name="T3" fmla="*/ 56 h 404"/>
                  <a:gd name="T4" fmla="*/ 326 w 464"/>
                  <a:gd name="T5" fmla="*/ 48 h 404"/>
                  <a:gd name="T6" fmla="*/ 366 w 464"/>
                  <a:gd name="T7" fmla="*/ 62 h 404"/>
                  <a:gd name="T8" fmla="*/ 394 w 464"/>
                  <a:gd name="T9" fmla="*/ 104 h 404"/>
                  <a:gd name="T10" fmla="*/ 372 w 464"/>
                  <a:gd name="T11" fmla="*/ 122 h 404"/>
                  <a:gd name="T12" fmla="*/ 356 w 464"/>
                  <a:gd name="T13" fmla="*/ 160 h 404"/>
                  <a:gd name="T14" fmla="*/ 384 w 464"/>
                  <a:gd name="T15" fmla="*/ 220 h 404"/>
                  <a:gd name="T16" fmla="*/ 352 w 464"/>
                  <a:gd name="T17" fmla="*/ 300 h 404"/>
                  <a:gd name="T18" fmla="*/ 400 w 464"/>
                  <a:gd name="T19" fmla="*/ 324 h 404"/>
                  <a:gd name="T20" fmla="*/ 444 w 464"/>
                  <a:gd name="T21" fmla="*/ 312 h 404"/>
                  <a:gd name="T22" fmla="*/ 458 w 464"/>
                  <a:gd name="T23" fmla="*/ 370 h 404"/>
                  <a:gd name="T24" fmla="*/ 462 w 464"/>
                  <a:gd name="T25" fmla="*/ 390 h 404"/>
                  <a:gd name="T26" fmla="*/ 410 w 464"/>
                  <a:gd name="T27" fmla="*/ 404 h 404"/>
                  <a:gd name="T28" fmla="*/ 372 w 464"/>
                  <a:gd name="T29" fmla="*/ 354 h 404"/>
                  <a:gd name="T30" fmla="*/ 320 w 464"/>
                  <a:gd name="T31" fmla="*/ 374 h 404"/>
                  <a:gd name="T32" fmla="*/ 286 w 464"/>
                  <a:gd name="T33" fmla="*/ 370 h 404"/>
                  <a:gd name="T34" fmla="*/ 272 w 464"/>
                  <a:gd name="T35" fmla="*/ 336 h 404"/>
                  <a:gd name="T36" fmla="*/ 236 w 464"/>
                  <a:gd name="T37" fmla="*/ 350 h 404"/>
                  <a:gd name="T38" fmla="*/ 208 w 464"/>
                  <a:gd name="T39" fmla="*/ 388 h 404"/>
                  <a:gd name="T40" fmla="*/ 160 w 464"/>
                  <a:gd name="T41" fmla="*/ 398 h 404"/>
                  <a:gd name="T42" fmla="*/ 136 w 464"/>
                  <a:gd name="T43" fmla="*/ 352 h 404"/>
                  <a:gd name="T44" fmla="*/ 116 w 464"/>
                  <a:gd name="T45" fmla="*/ 340 h 404"/>
                  <a:gd name="T46" fmla="*/ 134 w 464"/>
                  <a:gd name="T47" fmla="*/ 298 h 404"/>
                  <a:gd name="T48" fmla="*/ 106 w 464"/>
                  <a:gd name="T49" fmla="*/ 264 h 404"/>
                  <a:gd name="T50" fmla="*/ 54 w 464"/>
                  <a:gd name="T51" fmla="*/ 242 h 404"/>
                  <a:gd name="T52" fmla="*/ 64 w 464"/>
                  <a:gd name="T53" fmla="*/ 206 h 404"/>
                  <a:gd name="T54" fmla="*/ 48 w 464"/>
                  <a:gd name="T55" fmla="*/ 172 h 404"/>
                  <a:gd name="T56" fmla="*/ 30 w 464"/>
                  <a:gd name="T57" fmla="*/ 158 h 404"/>
                  <a:gd name="T58" fmla="*/ 0 w 464"/>
                  <a:gd name="T59" fmla="*/ 146 h 404"/>
                  <a:gd name="T60" fmla="*/ 8 w 464"/>
                  <a:gd name="T61" fmla="*/ 112 h 404"/>
                  <a:gd name="T62" fmla="*/ 52 w 464"/>
                  <a:gd name="T63" fmla="*/ 44 h 404"/>
                  <a:gd name="T64" fmla="*/ 92 w 464"/>
                  <a:gd name="T65" fmla="*/ 0 h 404"/>
                  <a:gd name="T66" fmla="*/ 152 w 464"/>
                  <a:gd name="T67" fmla="*/ 20 h 404"/>
                  <a:gd name="T68" fmla="*/ 176 w 464"/>
                  <a:gd name="T69" fmla="*/ 3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04">
                    <a:moveTo>
                      <a:pt x="184" y="28"/>
                    </a:moveTo>
                    <a:lnTo>
                      <a:pt x="220" y="62"/>
                    </a:lnTo>
                    <a:lnTo>
                      <a:pt x="242" y="66"/>
                    </a:lnTo>
                    <a:lnTo>
                      <a:pt x="270" y="56"/>
                    </a:lnTo>
                    <a:lnTo>
                      <a:pt x="292" y="50"/>
                    </a:lnTo>
                    <a:lnTo>
                      <a:pt x="326" y="48"/>
                    </a:lnTo>
                    <a:lnTo>
                      <a:pt x="350" y="62"/>
                    </a:lnTo>
                    <a:lnTo>
                      <a:pt x="366" y="62"/>
                    </a:lnTo>
                    <a:lnTo>
                      <a:pt x="370" y="78"/>
                    </a:lnTo>
                    <a:lnTo>
                      <a:pt x="394" y="104"/>
                    </a:lnTo>
                    <a:lnTo>
                      <a:pt x="400" y="122"/>
                    </a:lnTo>
                    <a:lnTo>
                      <a:pt x="372" y="122"/>
                    </a:lnTo>
                    <a:lnTo>
                      <a:pt x="356" y="140"/>
                    </a:lnTo>
                    <a:lnTo>
                      <a:pt x="356" y="160"/>
                    </a:lnTo>
                    <a:lnTo>
                      <a:pt x="384" y="194"/>
                    </a:lnTo>
                    <a:lnTo>
                      <a:pt x="384" y="220"/>
                    </a:lnTo>
                    <a:lnTo>
                      <a:pt x="352" y="260"/>
                    </a:lnTo>
                    <a:lnTo>
                      <a:pt x="352" y="300"/>
                    </a:lnTo>
                    <a:lnTo>
                      <a:pt x="378" y="320"/>
                    </a:lnTo>
                    <a:lnTo>
                      <a:pt x="400" y="324"/>
                    </a:lnTo>
                    <a:lnTo>
                      <a:pt x="418" y="312"/>
                    </a:lnTo>
                    <a:lnTo>
                      <a:pt x="444" y="312"/>
                    </a:lnTo>
                    <a:lnTo>
                      <a:pt x="448" y="346"/>
                    </a:lnTo>
                    <a:lnTo>
                      <a:pt x="458" y="370"/>
                    </a:lnTo>
                    <a:lnTo>
                      <a:pt x="464" y="376"/>
                    </a:lnTo>
                    <a:lnTo>
                      <a:pt x="462" y="390"/>
                    </a:lnTo>
                    <a:lnTo>
                      <a:pt x="438" y="404"/>
                    </a:lnTo>
                    <a:lnTo>
                      <a:pt x="410" y="404"/>
                    </a:lnTo>
                    <a:lnTo>
                      <a:pt x="390" y="382"/>
                    </a:lnTo>
                    <a:lnTo>
                      <a:pt x="372" y="354"/>
                    </a:lnTo>
                    <a:lnTo>
                      <a:pt x="338" y="358"/>
                    </a:lnTo>
                    <a:lnTo>
                      <a:pt x="320" y="374"/>
                    </a:lnTo>
                    <a:lnTo>
                      <a:pt x="304" y="382"/>
                    </a:lnTo>
                    <a:lnTo>
                      <a:pt x="286" y="370"/>
                    </a:lnTo>
                    <a:lnTo>
                      <a:pt x="288" y="346"/>
                    </a:lnTo>
                    <a:lnTo>
                      <a:pt x="272" y="336"/>
                    </a:lnTo>
                    <a:lnTo>
                      <a:pt x="244" y="338"/>
                    </a:lnTo>
                    <a:lnTo>
                      <a:pt x="236" y="350"/>
                    </a:lnTo>
                    <a:lnTo>
                      <a:pt x="236" y="368"/>
                    </a:lnTo>
                    <a:lnTo>
                      <a:pt x="208" y="388"/>
                    </a:lnTo>
                    <a:lnTo>
                      <a:pt x="186" y="400"/>
                    </a:lnTo>
                    <a:lnTo>
                      <a:pt x="160" y="398"/>
                    </a:lnTo>
                    <a:lnTo>
                      <a:pt x="160" y="374"/>
                    </a:lnTo>
                    <a:lnTo>
                      <a:pt x="136" y="352"/>
                    </a:lnTo>
                    <a:lnTo>
                      <a:pt x="126" y="352"/>
                    </a:lnTo>
                    <a:lnTo>
                      <a:pt x="116" y="340"/>
                    </a:lnTo>
                    <a:lnTo>
                      <a:pt x="118" y="312"/>
                    </a:lnTo>
                    <a:lnTo>
                      <a:pt x="134" y="298"/>
                    </a:lnTo>
                    <a:lnTo>
                      <a:pt x="120" y="270"/>
                    </a:lnTo>
                    <a:lnTo>
                      <a:pt x="106" y="264"/>
                    </a:lnTo>
                    <a:lnTo>
                      <a:pt x="76" y="262"/>
                    </a:lnTo>
                    <a:lnTo>
                      <a:pt x="54" y="242"/>
                    </a:lnTo>
                    <a:lnTo>
                      <a:pt x="56" y="212"/>
                    </a:lnTo>
                    <a:lnTo>
                      <a:pt x="64" y="206"/>
                    </a:lnTo>
                    <a:lnTo>
                      <a:pt x="64" y="182"/>
                    </a:lnTo>
                    <a:lnTo>
                      <a:pt x="48" y="172"/>
                    </a:lnTo>
                    <a:lnTo>
                      <a:pt x="46" y="140"/>
                    </a:lnTo>
                    <a:lnTo>
                      <a:pt x="30" y="158"/>
                    </a:lnTo>
                    <a:lnTo>
                      <a:pt x="10" y="162"/>
                    </a:lnTo>
                    <a:lnTo>
                      <a:pt x="0" y="146"/>
                    </a:lnTo>
                    <a:lnTo>
                      <a:pt x="2" y="120"/>
                    </a:lnTo>
                    <a:lnTo>
                      <a:pt x="8" y="112"/>
                    </a:lnTo>
                    <a:lnTo>
                      <a:pt x="8" y="86"/>
                    </a:lnTo>
                    <a:lnTo>
                      <a:pt x="52" y="44"/>
                    </a:lnTo>
                    <a:lnTo>
                      <a:pt x="80" y="18"/>
                    </a:lnTo>
                    <a:lnTo>
                      <a:pt x="92" y="0"/>
                    </a:lnTo>
                    <a:lnTo>
                      <a:pt x="134" y="4"/>
                    </a:lnTo>
                    <a:lnTo>
                      <a:pt x="152" y="20"/>
                    </a:lnTo>
                    <a:lnTo>
                      <a:pt x="162" y="38"/>
                    </a:lnTo>
                    <a:lnTo>
                      <a:pt x="176" y="36"/>
                    </a:lnTo>
                    <a:lnTo>
                      <a:pt x="184" y="28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gray">
              <a:xfrm>
                <a:off x="2400" y="1576"/>
                <a:ext cx="464" cy="404"/>
              </a:xfrm>
              <a:custGeom>
                <a:avLst/>
                <a:gdLst>
                  <a:gd name="T0" fmla="*/ 220 w 464"/>
                  <a:gd name="T1" fmla="*/ 62 h 404"/>
                  <a:gd name="T2" fmla="*/ 270 w 464"/>
                  <a:gd name="T3" fmla="*/ 56 h 404"/>
                  <a:gd name="T4" fmla="*/ 326 w 464"/>
                  <a:gd name="T5" fmla="*/ 48 h 404"/>
                  <a:gd name="T6" fmla="*/ 366 w 464"/>
                  <a:gd name="T7" fmla="*/ 62 h 404"/>
                  <a:gd name="T8" fmla="*/ 394 w 464"/>
                  <a:gd name="T9" fmla="*/ 104 h 404"/>
                  <a:gd name="T10" fmla="*/ 372 w 464"/>
                  <a:gd name="T11" fmla="*/ 122 h 404"/>
                  <a:gd name="T12" fmla="*/ 356 w 464"/>
                  <a:gd name="T13" fmla="*/ 160 h 404"/>
                  <a:gd name="T14" fmla="*/ 384 w 464"/>
                  <a:gd name="T15" fmla="*/ 220 h 404"/>
                  <a:gd name="T16" fmla="*/ 352 w 464"/>
                  <a:gd name="T17" fmla="*/ 300 h 404"/>
                  <a:gd name="T18" fmla="*/ 400 w 464"/>
                  <a:gd name="T19" fmla="*/ 324 h 404"/>
                  <a:gd name="T20" fmla="*/ 444 w 464"/>
                  <a:gd name="T21" fmla="*/ 312 h 404"/>
                  <a:gd name="T22" fmla="*/ 458 w 464"/>
                  <a:gd name="T23" fmla="*/ 370 h 404"/>
                  <a:gd name="T24" fmla="*/ 462 w 464"/>
                  <a:gd name="T25" fmla="*/ 390 h 404"/>
                  <a:gd name="T26" fmla="*/ 410 w 464"/>
                  <a:gd name="T27" fmla="*/ 404 h 404"/>
                  <a:gd name="T28" fmla="*/ 372 w 464"/>
                  <a:gd name="T29" fmla="*/ 354 h 404"/>
                  <a:gd name="T30" fmla="*/ 320 w 464"/>
                  <a:gd name="T31" fmla="*/ 374 h 404"/>
                  <a:gd name="T32" fmla="*/ 286 w 464"/>
                  <a:gd name="T33" fmla="*/ 370 h 404"/>
                  <a:gd name="T34" fmla="*/ 272 w 464"/>
                  <a:gd name="T35" fmla="*/ 336 h 404"/>
                  <a:gd name="T36" fmla="*/ 236 w 464"/>
                  <a:gd name="T37" fmla="*/ 350 h 404"/>
                  <a:gd name="T38" fmla="*/ 208 w 464"/>
                  <a:gd name="T39" fmla="*/ 388 h 404"/>
                  <a:gd name="T40" fmla="*/ 160 w 464"/>
                  <a:gd name="T41" fmla="*/ 398 h 404"/>
                  <a:gd name="T42" fmla="*/ 136 w 464"/>
                  <a:gd name="T43" fmla="*/ 352 h 404"/>
                  <a:gd name="T44" fmla="*/ 116 w 464"/>
                  <a:gd name="T45" fmla="*/ 340 h 404"/>
                  <a:gd name="T46" fmla="*/ 134 w 464"/>
                  <a:gd name="T47" fmla="*/ 298 h 404"/>
                  <a:gd name="T48" fmla="*/ 106 w 464"/>
                  <a:gd name="T49" fmla="*/ 264 h 404"/>
                  <a:gd name="T50" fmla="*/ 54 w 464"/>
                  <a:gd name="T51" fmla="*/ 242 h 404"/>
                  <a:gd name="T52" fmla="*/ 64 w 464"/>
                  <a:gd name="T53" fmla="*/ 206 h 404"/>
                  <a:gd name="T54" fmla="*/ 48 w 464"/>
                  <a:gd name="T55" fmla="*/ 172 h 404"/>
                  <a:gd name="T56" fmla="*/ 30 w 464"/>
                  <a:gd name="T57" fmla="*/ 158 h 404"/>
                  <a:gd name="T58" fmla="*/ 0 w 464"/>
                  <a:gd name="T59" fmla="*/ 146 h 404"/>
                  <a:gd name="T60" fmla="*/ 8 w 464"/>
                  <a:gd name="T61" fmla="*/ 112 h 404"/>
                  <a:gd name="T62" fmla="*/ 52 w 464"/>
                  <a:gd name="T63" fmla="*/ 44 h 404"/>
                  <a:gd name="T64" fmla="*/ 92 w 464"/>
                  <a:gd name="T65" fmla="*/ 0 h 404"/>
                  <a:gd name="T66" fmla="*/ 152 w 464"/>
                  <a:gd name="T67" fmla="*/ 20 h 404"/>
                  <a:gd name="T68" fmla="*/ 176 w 464"/>
                  <a:gd name="T69" fmla="*/ 3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04">
                    <a:moveTo>
                      <a:pt x="184" y="28"/>
                    </a:moveTo>
                    <a:lnTo>
                      <a:pt x="220" y="62"/>
                    </a:lnTo>
                    <a:lnTo>
                      <a:pt x="242" y="66"/>
                    </a:lnTo>
                    <a:lnTo>
                      <a:pt x="270" y="56"/>
                    </a:lnTo>
                    <a:lnTo>
                      <a:pt x="292" y="50"/>
                    </a:lnTo>
                    <a:lnTo>
                      <a:pt x="326" y="48"/>
                    </a:lnTo>
                    <a:lnTo>
                      <a:pt x="350" y="62"/>
                    </a:lnTo>
                    <a:lnTo>
                      <a:pt x="366" y="62"/>
                    </a:lnTo>
                    <a:lnTo>
                      <a:pt x="370" y="78"/>
                    </a:lnTo>
                    <a:lnTo>
                      <a:pt x="394" y="104"/>
                    </a:lnTo>
                    <a:lnTo>
                      <a:pt x="400" y="122"/>
                    </a:lnTo>
                    <a:lnTo>
                      <a:pt x="372" y="122"/>
                    </a:lnTo>
                    <a:lnTo>
                      <a:pt x="356" y="140"/>
                    </a:lnTo>
                    <a:lnTo>
                      <a:pt x="356" y="160"/>
                    </a:lnTo>
                    <a:lnTo>
                      <a:pt x="384" y="194"/>
                    </a:lnTo>
                    <a:lnTo>
                      <a:pt x="384" y="220"/>
                    </a:lnTo>
                    <a:lnTo>
                      <a:pt x="352" y="260"/>
                    </a:lnTo>
                    <a:lnTo>
                      <a:pt x="352" y="300"/>
                    </a:lnTo>
                    <a:lnTo>
                      <a:pt x="378" y="320"/>
                    </a:lnTo>
                    <a:lnTo>
                      <a:pt x="400" y="324"/>
                    </a:lnTo>
                    <a:lnTo>
                      <a:pt x="418" y="312"/>
                    </a:lnTo>
                    <a:lnTo>
                      <a:pt x="444" y="312"/>
                    </a:lnTo>
                    <a:lnTo>
                      <a:pt x="448" y="346"/>
                    </a:lnTo>
                    <a:lnTo>
                      <a:pt x="458" y="370"/>
                    </a:lnTo>
                    <a:lnTo>
                      <a:pt x="464" y="376"/>
                    </a:lnTo>
                    <a:lnTo>
                      <a:pt x="462" y="390"/>
                    </a:lnTo>
                    <a:lnTo>
                      <a:pt x="438" y="404"/>
                    </a:lnTo>
                    <a:lnTo>
                      <a:pt x="410" y="404"/>
                    </a:lnTo>
                    <a:lnTo>
                      <a:pt x="390" y="382"/>
                    </a:lnTo>
                    <a:lnTo>
                      <a:pt x="372" y="354"/>
                    </a:lnTo>
                    <a:lnTo>
                      <a:pt x="338" y="358"/>
                    </a:lnTo>
                    <a:lnTo>
                      <a:pt x="320" y="374"/>
                    </a:lnTo>
                    <a:lnTo>
                      <a:pt x="304" y="382"/>
                    </a:lnTo>
                    <a:lnTo>
                      <a:pt x="286" y="370"/>
                    </a:lnTo>
                    <a:lnTo>
                      <a:pt x="288" y="346"/>
                    </a:lnTo>
                    <a:lnTo>
                      <a:pt x="272" y="336"/>
                    </a:lnTo>
                    <a:lnTo>
                      <a:pt x="244" y="338"/>
                    </a:lnTo>
                    <a:lnTo>
                      <a:pt x="236" y="350"/>
                    </a:lnTo>
                    <a:lnTo>
                      <a:pt x="236" y="368"/>
                    </a:lnTo>
                    <a:lnTo>
                      <a:pt x="208" y="388"/>
                    </a:lnTo>
                    <a:lnTo>
                      <a:pt x="186" y="400"/>
                    </a:lnTo>
                    <a:lnTo>
                      <a:pt x="160" y="398"/>
                    </a:lnTo>
                    <a:lnTo>
                      <a:pt x="160" y="374"/>
                    </a:lnTo>
                    <a:lnTo>
                      <a:pt x="136" y="352"/>
                    </a:lnTo>
                    <a:lnTo>
                      <a:pt x="126" y="352"/>
                    </a:lnTo>
                    <a:lnTo>
                      <a:pt x="116" y="340"/>
                    </a:lnTo>
                    <a:lnTo>
                      <a:pt x="118" y="312"/>
                    </a:lnTo>
                    <a:lnTo>
                      <a:pt x="134" y="298"/>
                    </a:lnTo>
                    <a:lnTo>
                      <a:pt x="120" y="270"/>
                    </a:lnTo>
                    <a:lnTo>
                      <a:pt x="106" y="264"/>
                    </a:lnTo>
                    <a:lnTo>
                      <a:pt x="76" y="262"/>
                    </a:lnTo>
                    <a:lnTo>
                      <a:pt x="54" y="242"/>
                    </a:lnTo>
                    <a:lnTo>
                      <a:pt x="56" y="212"/>
                    </a:lnTo>
                    <a:lnTo>
                      <a:pt x="64" y="206"/>
                    </a:lnTo>
                    <a:lnTo>
                      <a:pt x="64" y="182"/>
                    </a:lnTo>
                    <a:lnTo>
                      <a:pt x="48" y="172"/>
                    </a:lnTo>
                    <a:lnTo>
                      <a:pt x="46" y="140"/>
                    </a:lnTo>
                    <a:lnTo>
                      <a:pt x="30" y="158"/>
                    </a:lnTo>
                    <a:lnTo>
                      <a:pt x="10" y="162"/>
                    </a:lnTo>
                    <a:lnTo>
                      <a:pt x="0" y="146"/>
                    </a:lnTo>
                    <a:lnTo>
                      <a:pt x="2" y="120"/>
                    </a:lnTo>
                    <a:lnTo>
                      <a:pt x="8" y="112"/>
                    </a:lnTo>
                    <a:lnTo>
                      <a:pt x="8" y="86"/>
                    </a:lnTo>
                    <a:lnTo>
                      <a:pt x="52" y="44"/>
                    </a:lnTo>
                    <a:lnTo>
                      <a:pt x="80" y="18"/>
                    </a:lnTo>
                    <a:lnTo>
                      <a:pt x="92" y="0"/>
                    </a:lnTo>
                    <a:lnTo>
                      <a:pt x="134" y="4"/>
                    </a:lnTo>
                    <a:lnTo>
                      <a:pt x="152" y="20"/>
                    </a:lnTo>
                    <a:lnTo>
                      <a:pt x="162" y="38"/>
                    </a:lnTo>
                    <a:lnTo>
                      <a:pt x="176" y="36"/>
                    </a:lnTo>
                    <a:lnTo>
                      <a:pt x="184" y="2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gray">
              <a:xfrm>
                <a:off x="2752" y="1796"/>
                <a:ext cx="82" cy="104"/>
              </a:xfrm>
              <a:custGeom>
                <a:avLst/>
                <a:gdLst>
                  <a:gd name="T0" fmla="*/ 32 w 82"/>
                  <a:gd name="T1" fmla="*/ 0 h 104"/>
                  <a:gd name="T2" fmla="*/ 0 w 82"/>
                  <a:gd name="T3" fmla="*/ 40 h 104"/>
                  <a:gd name="T4" fmla="*/ 0 w 82"/>
                  <a:gd name="T5" fmla="*/ 80 h 104"/>
                  <a:gd name="T6" fmla="*/ 24 w 82"/>
                  <a:gd name="T7" fmla="*/ 100 h 104"/>
                  <a:gd name="T8" fmla="*/ 48 w 82"/>
                  <a:gd name="T9" fmla="*/ 104 h 104"/>
                  <a:gd name="T10" fmla="*/ 66 w 82"/>
                  <a:gd name="T11" fmla="*/ 92 h 104"/>
                  <a:gd name="T12" fmla="*/ 68 w 82"/>
                  <a:gd name="T13" fmla="*/ 66 h 104"/>
                  <a:gd name="T14" fmla="*/ 82 w 82"/>
                  <a:gd name="T15" fmla="*/ 46 h 104"/>
                  <a:gd name="T16" fmla="*/ 80 w 82"/>
                  <a:gd name="T17" fmla="*/ 24 h 104"/>
                  <a:gd name="T18" fmla="*/ 66 w 82"/>
                  <a:gd name="T19" fmla="*/ 8 h 104"/>
                  <a:gd name="T20" fmla="*/ 44 w 82"/>
                  <a:gd name="T21" fmla="*/ 6 h 104"/>
                  <a:gd name="T22" fmla="*/ 32 w 82"/>
                  <a:gd name="T2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04">
                    <a:moveTo>
                      <a:pt x="32" y="0"/>
                    </a:moveTo>
                    <a:lnTo>
                      <a:pt x="0" y="40"/>
                    </a:lnTo>
                    <a:lnTo>
                      <a:pt x="0" y="80"/>
                    </a:lnTo>
                    <a:lnTo>
                      <a:pt x="24" y="100"/>
                    </a:lnTo>
                    <a:lnTo>
                      <a:pt x="48" y="104"/>
                    </a:lnTo>
                    <a:lnTo>
                      <a:pt x="66" y="92"/>
                    </a:lnTo>
                    <a:lnTo>
                      <a:pt x="68" y="66"/>
                    </a:lnTo>
                    <a:lnTo>
                      <a:pt x="82" y="46"/>
                    </a:lnTo>
                    <a:lnTo>
                      <a:pt x="80" y="24"/>
                    </a:lnTo>
                    <a:lnTo>
                      <a:pt x="66" y="8"/>
                    </a:lnTo>
                    <a:lnTo>
                      <a:pt x="44" y="6"/>
                    </a:lnTo>
                    <a:lnTo>
                      <a:pt x="32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gray">
              <a:xfrm>
                <a:off x="2752" y="1796"/>
                <a:ext cx="82" cy="104"/>
              </a:xfrm>
              <a:custGeom>
                <a:avLst/>
                <a:gdLst>
                  <a:gd name="T0" fmla="*/ 32 w 82"/>
                  <a:gd name="T1" fmla="*/ 0 h 104"/>
                  <a:gd name="T2" fmla="*/ 0 w 82"/>
                  <a:gd name="T3" fmla="*/ 40 h 104"/>
                  <a:gd name="T4" fmla="*/ 0 w 82"/>
                  <a:gd name="T5" fmla="*/ 80 h 104"/>
                  <a:gd name="T6" fmla="*/ 24 w 82"/>
                  <a:gd name="T7" fmla="*/ 100 h 104"/>
                  <a:gd name="T8" fmla="*/ 48 w 82"/>
                  <a:gd name="T9" fmla="*/ 104 h 104"/>
                  <a:gd name="T10" fmla="*/ 66 w 82"/>
                  <a:gd name="T11" fmla="*/ 92 h 104"/>
                  <a:gd name="T12" fmla="*/ 68 w 82"/>
                  <a:gd name="T13" fmla="*/ 66 h 104"/>
                  <a:gd name="T14" fmla="*/ 82 w 82"/>
                  <a:gd name="T15" fmla="*/ 46 h 104"/>
                  <a:gd name="T16" fmla="*/ 80 w 82"/>
                  <a:gd name="T17" fmla="*/ 24 h 104"/>
                  <a:gd name="T18" fmla="*/ 66 w 82"/>
                  <a:gd name="T19" fmla="*/ 8 h 104"/>
                  <a:gd name="T20" fmla="*/ 44 w 82"/>
                  <a:gd name="T21" fmla="*/ 6 h 104"/>
                  <a:gd name="T22" fmla="*/ 32 w 82"/>
                  <a:gd name="T2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04">
                    <a:moveTo>
                      <a:pt x="32" y="0"/>
                    </a:moveTo>
                    <a:lnTo>
                      <a:pt x="0" y="40"/>
                    </a:lnTo>
                    <a:lnTo>
                      <a:pt x="0" y="80"/>
                    </a:lnTo>
                    <a:lnTo>
                      <a:pt x="24" y="100"/>
                    </a:lnTo>
                    <a:lnTo>
                      <a:pt x="48" y="104"/>
                    </a:lnTo>
                    <a:lnTo>
                      <a:pt x="66" y="92"/>
                    </a:lnTo>
                    <a:lnTo>
                      <a:pt x="68" y="66"/>
                    </a:lnTo>
                    <a:lnTo>
                      <a:pt x="82" y="46"/>
                    </a:lnTo>
                    <a:lnTo>
                      <a:pt x="80" y="24"/>
                    </a:lnTo>
                    <a:lnTo>
                      <a:pt x="66" y="8"/>
                    </a:lnTo>
                    <a:lnTo>
                      <a:pt x="44" y="6"/>
                    </a:lnTo>
                    <a:lnTo>
                      <a:pt x="32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gray">
              <a:xfrm>
                <a:off x="2756" y="1512"/>
                <a:ext cx="390" cy="456"/>
              </a:xfrm>
              <a:custGeom>
                <a:avLst/>
                <a:gdLst>
                  <a:gd name="T0" fmla="*/ 138 w 390"/>
                  <a:gd name="T1" fmla="*/ 32 h 456"/>
                  <a:gd name="T2" fmla="*/ 108 w 390"/>
                  <a:gd name="T3" fmla="*/ 52 h 456"/>
                  <a:gd name="T4" fmla="*/ 80 w 390"/>
                  <a:gd name="T5" fmla="*/ 76 h 456"/>
                  <a:gd name="T6" fmla="*/ 46 w 390"/>
                  <a:gd name="T7" fmla="*/ 92 h 456"/>
                  <a:gd name="T8" fmla="*/ 10 w 390"/>
                  <a:gd name="T9" fmla="*/ 126 h 456"/>
                  <a:gd name="T10" fmla="*/ 12 w 390"/>
                  <a:gd name="T11" fmla="*/ 142 h 456"/>
                  <a:gd name="T12" fmla="*/ 38 w 390"/>
                  <a:gd name="T13" fmla="*/ 168 h 456"/>
                  <a:gd name="T14" fmla="*/ 44 w 390"/>
                  <a:gd name="T15" fmla="*/ 186 h 456"/>
                  <a:gd name="T16" fmla="*/ 16 w 390"/>
                  <a:gd name="T17" fmla="*/ 186 h 456"/>
                  <a:gd name="T18" fmla="*/ 0 w 390"/>
                  <a:gd name="T19" fmla="*/ 204 h 456"/>
                  <a:gd name="T20" fmla="*/ 0 w 390"/>
                  <a:gd name="T21" fmla="*/ 224 h 456"/>
                  <a:gd name="T22" fmla="*/ 28 w 390"/>
                  <a:gd name="T23" fmla="*/ 258 h 456"/>
                  <a:gd name="T24" fmla="*/ 28 w 390"/>
                  <a:gd name="T25" fmla="*/ 286 h 456"/>
                  <a:gd name="T26" fmla="*/ 40 w 390"/>
                  <a:gd name="T27" fmla="*/ 290 h 456"/>
                  <a:gd name="T28" fmla="*/ 62 w 390"/>
                  <a:gd name="T29" fmla="*/ 294 h 456"/>
                  <a:gd name="T30" fmla="*/ 78 w 390"/>
                  <a:gd name="T31" fmla="*/ 308 h 456"/>
                  <a:gd name="T32" fmla="*/ 78 w 390"/>
                  <a:gd name="T33" fmla="*/ 330 h 456"/>
                  <a:gd name="T34" fmla="*/ 64 w 390"/>
                  <a:gd name="T35" fmla="*/ 350 h 456"/>
                  <a:gd name="T36" fmla="*/ 62 w 390"/>
                  <a:gd name="T37" fmla="*/ 376 h 456"/>
                  <a:gd name="T38" fmla="*/ 86 w 390"/>
                  <a:gd name="T39" fmla="*/ 376 h 456"/>
                  <a:gd name="T40" fmla="*/ 92 w 390"/>
                  <a:gd name="T41" fmla="*/ 412 h 456"/>
                  <a:gd name="T42" fmla="*/ 102 w 390"/>
                  <a:gd name="T43" fmla="*/ 434 h 456"/>
                  <a:gd name="T44" fmla="*/ 108 w 390"/>
                  <a:gd name="T45" fmla="*/ 440 h 456"/>
                  <a:gd name="T46" fmla="*/ 130 w 390"/>
                  <a:gd name="T47" fmla="*/ 450 h 456"/>
                  <a:gd name="T48" fmla="*/ 162 w 390"/>
                  <a:gd name="T49" fmla="*/ 456 h 456"/>
                  <a:gd name="T50" fmla="*/ 192 w 390"/>
                  <a:gd name="T51" fmla="*/ 448 h 456"/>
                  <a:gd name="T52" fmla="*/ 206 w 390"/>
                  <a:gd name="T53" fmla="*/ 416 h 456"/>
                  <a:gd name="T54" fmla="*/ 218 w 390"/>
                  <a:gd name="T55" fmla="*/ 396 h 456"/>
                  <a:gd name="T56" fmla="*/ 230 w 390"/>
                  <a:gd name="T57" fmla="*/ 392 h 456"/>
                  <a:gd name="T58" fmla="*/ 234 w 390"/>
                  <a:gd name="T59" fmla="*/ 374 h 456"/>
                  <a:gd name="T60" fmla="*/ 212 w 390"/>
                  <a:gd name="T61" fmla="*/ 364 h 456"/>
                  <a:gd name="T62" fmla="*/ 182 w 390"/>
                  <a:gd name="T63" fmla="*/ 360 h 456"/>
                  <a:gd name="T64" fmla="*/ 170 w 390"/>
                  <a:gd name="T65" fmla="*/ 340 h 456"/>
                  <a:gd name="T66" fmla="*/ 180 w 390"/>
                  <a:gd name="T67" fmla="*/ 318 h 456"/>
                  <a:gd name="T68" fmla="*/ 188 w 390"/>
                  <a:gd name="T69" fmla="*/ 288 h 456"/>
                  <a:gd name="T70" fmla="*/ 182 w 390"/>
                  <a:gd name="T71" fmla="*/ 256 h 456"/>
                  <a:gd name="T72" fmla="*/ 170 w 390"/>
                  <a:gd name="T73" fmla="*/ 244 h 456"/>
                  <a:gd name="T74" fmla="*/ 184 w 390"/>
                  <a:gd name="T75" fmla="*/ 218 h 456"/>
                  <a:gd name="T76" fmla="*/ 232 w 390"/>
                  <a:gd name="T77" fmla="*/ 176 h 456"/>
                  <a:gd name="T78" fmla="*/ 272 w 390"/>
                  <a:gd name="T79" fmla="*/ 156 h 456"/>
                  <a:gd name="T80" fmla="*/ 284 w 390"/>
                  <a:gd name="T81" fmla="*/ 140 h 456"/>
                  <a:gd name="T82" fmla="*/ 298 w 390"/>
                  <a:gd name="T83" fmla="*/ 148 h 456"/>
                  <a:gd name="T84" fmla="*/ 302 w 390"/>
                  <a:gd name="T85" fmla="*/ 162 h 456"/>
                  <a:gd name="T86" fmla="*/ 326 w 390"/>
                  <a:gd name="T87" fmla="*/ 168 h 456"/>
                  <a:gd name="T88" fmla="*/ 348 w 390"/>
                  <a:gd name="T89" fmla="*/ 152 h 456"/>
                  <a:gd name="T90" fmla="*/ 348 w 390"/>
                  <a:gd name="T91" fmla="*/ 120 h 456"/>
                  <a:gd name="T92" fmla="*/ 364 w 390"/>
                  <a:gd name="T93" fmla="*/ 98 h 456"/>
                  <a:gd name="T94" fmla="*/ 390 w 390"/>
                  <a:gd name="T95" fmla="*/ 70 h 456"/>
                  <a:gd name="T96" fmla="*/ 370 w 390"/>
                  <a:gd name="T97" fmla="*/ 62 h 456"/>
                  <a:gd name="T98" fmla="*/ 334 w 390"/>
                  <a:gd name="T99" fmla="*/ 42 h 456"/>
                  <a:gd name="T100" fmla="*/ 302 w 390"/>
                  <a:gd name="T101" fmla="*/ 40 h 456"/>
                  <a:gd name="T102" fmla="*/ 302 w 390"/>
                  <a:gd name="T103" fmla="*/ 24 h 456"/>
                  <a:gd name="T104" fmla="*/ 284 w 390"/>
                  <a:gd name="T105" fmla="*/ 8 h 456"/>
                  <a:gd name="T106" fmla="*/ 258 w 390"/>
                  <a:gd name="T107" fmla="*/ 6 h 456"/>
                  <a:gd name="T108" fmla="*/ 254 w 390"/>
                  <a:gd name="T109" fmla="*/ 14 h 456"/>
                  <a:gd name="T110" fmla="*/ 224 w 390"/>
                  <a:gd name="T111" fmla="*/ 22 h 456"/>
                  <a:gd name="T112" fmla="*/ 222 w 390"/>
                  <a:gd name="T113" fmla="*/ 12 h 456"/>
                  <a:gd name="T114" fmla="*/ 214 w 390"/>
                  <a:gd name="T115" fmla="*/ 0 h 456"/>
                  <a:gd name="T116" fmla="*/ 198 w 390"/>
                  <a:gd name="T117" fmla="*/ 12 h 456"/>
                  <a:gd name="T118" fmla="*/ 184 w 390"/>
                  <a:gd name="T119" fmla="*/ 38 h 456"/>
                  <a:gd name="T120" fmla="*/ 160 w 390"/>
                  <a:gd name="T121" fmla="*/ 42 h 456"/>
                  <a:gd name="T122" fmla="*/ 138 w 390"/>
                  <a:gd name="T123" fmla="*/ 3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" h="456">
                    <a:moveTo>
                      <a:pt x="138" y="32"/>
                    </a:moveTo>
                    <a:lnTo>
                      <a:pt x="108" y="52"/>
                    </a:lnTo>
                    <a:lnTo>
                      <a:pt x="80" y="76"/>
                    </a:lnTo>
                    <a:lnTo>
                      <a:pt x="46" y="92"/>
                    </a:lnTo>
                    <a:lnTo>
                      <a:pt x="10" y="126"/>
                    </a:lnTo>
                    <a:lnTo>
                      <a:pt x="12" y="142"/>
                    </a:lnTo>
                    <a:lnTo>
                      <a:pt x="38" y="168"/>
                    </a:lnTo>
                    <a:lnTo>
                      <a:pt x="44" y="186"/>
                    </a:lnTo>
                    <a:lnTo>
                      <a:pt x="16" y="186"/>
                    </a:lnTo>
                    <a:lnTo>
                      <a:pt x="0" y="204"/>
                    </a:lnTo>
                    <a:lnTo>
                      <a:pt x="0" y="224"/>
                    </a:lnTo>
                    <a:lnTo>
                      <a:pt x="28" y="258"/>
                    </a:lnTo>
                    <a:lnTo>
                      <a:pt x="28" y="286"/>
                    </a:lnTo>
                    <a:lnTo>
                      <a:pt x="40" y="290"/>
                    </a:lnTo>
                    <a:lnTo>
                      <a:pt x="62" y="294"/>
                    </a:lnTo>
                    <a:lnTo>
                      <a:pt x="78" y="308"/>
                    </a:lnTo>
                    <a:lnTo>
                      <a:pt x="78" y="330"/>
                    </a:lnTo>
                    <a:lnTo>
                      <a:pt x="64" y="350"/>
                    </a:lnTo>
                    <a:lnTo>
                      <a:pt x="62" y="376"/>
                    </a:lnTo>
                    <a:lnTo>
                      <a:pt x="86" y="376"/>
                    </a:lnTo>
                    <a:lnTo>
                      <a:pt x="92" y="412"/>
                    </a:lnTo>
                    <a:lnTo>
                      <a:pt x="102" y="434"/>
                    </a:lnTo>
                    <a:lnTo>
                      <a:pt x="108" y="440"/>
                    </a:lnTo>
                    <a:lnTo>
                      <a:pt x="130" y="450"/>
                    </a:lnTo>
                    <a:lnTo>
                      <a:pt x="162" y="456"/>
                    </a:lnTo>
                    <a:lnTo>
                      <a:pt x="192" y="448"/>
                    </a:lnTo>
                    <a:lnTo>
                      <a:pt x="206" y="416"/>
                    </a:lnTo>
                    <a:lnTo>
                      <a:pt x="218" y="396"/>
                    </a:lnTo>
                    <a:lnTo>
                      <a:pt x="230" y="392"/>
                    </a:lnTo>
                    <a:lnTo>
                      <a:pt x="234" y="374"/>
                    </a:lnTo>
                    <a:lnTo>
                      <a:pt x="212" y="364"/>
                    </a:lnTo>
                    <a:lnTo>
                      <a:pt x="182" y="360"/>
                    </a:lnTo>
                    <a:lnTo>
                      <a:pt x="170" y="340"/>
                    </a:lnTo>
                    <a:lnTo>
                      <a:pt x="180" y="318"/>
                    </a:lnTo>
                    <a:lnTo>
                      <a:pt x="188" y="288"/>
                    </a:lnTo>
                    <a:lnTo>
                      <a:pt x="182" y="256"/>
                    </a:lnTo>
                    <a:lnTo>
                      <a:pt x="170" y="244"/>
                    </a:lnTo>
                    <a:lnTo>
                      <a:pt x="184" y="218"/>
                    </a:lnTo>
                    <a:lnTo>
                      <a:pt x="232" y="176"/>
                    </a:lnTo>
                    <a:lnTo>
                      <a:pt x="272" y="156"/>
                    </a:lnTo>
                    <a:lnTo>
                      <a:pt x="284" y="140"/>
                    </a:lnTo>
                    <a:lnTo>
                      <a:pt x="298" y="148"/>
                    </a:lnTo>
                    <a:lnTo>
                      <a:pt x="302" y="162"/>
                    </a:lnTo>
                    <a:lnTo>
                      <a:pt x="326" y="168"/>
                    </a:lnTo>
                    <a:lnTo>
                      <a:pt x="348" y="152"/>
                    </a:lnTo>
                    <a:lnTo>
                      <a:pt x="348" y="120"/>
                    </a:lnTo>
                    <a:lnTo>
                      <a:pt x="364" y="98"/>
                    </a:lnTo>
                    <a:lnTo>
                      <a:pt x="390" y="70"/>
                    </a:lnTo>
                    <a:lnTo>
                      <a:pt x="370" y="62"/>
                    </a:lnTo>
                    <a:lnTo>
                      <a:pt x="334" y="42"/>
                    </a:lnTo>
                    <a:lnTo>
                      <a:pt x="302" y="40"/>
                    </a:lnTo>
                    <a:lnTo>
                      <a:pt x="302" y="24"/>
                    </a:lnTo>
                    <a:lnTo>
                      <a:pt x="284" y="8"/>
                    </a:lnTo>
                    <a:lnTo>
                      <a:pt x="258" y="6"/>
                    </a:lnTo>
                    <a:lnTo>
                      <a:pt x="254" y="14"/>
                    </a:lnTo>
                    <a:lnTo>
                      <a:pt x="224" y="22"/>
                    </a:lnTo>
                    <a:lnTo>
                      <a:pt x="222" y="12"/>
                    </a:lnTo>
                    <a:lnTo>
                      <a:pt x="214" y="0"/>
                    </a:lnTo>
                    <a:lnTo>
                      <a:pt x="198" y="12"/>
                    </a:lnTo>
                    <a:lnTo>
                      <a:pt x="184" y="38"/>
                    </a:lnTo>
                    <a:lnTo>
                      <a:pt x="160" y="42"/>
                    </a:lnTo>
                    <a:lnTo>
                      <a:pt x="138" y="3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gray">
              <a:xfrm>
                <a:off x="2756" y="1512"/>
                <a:ext cx="390" cy="456"/>
              </a:xfrm>
              <a:custGeom>
                <a:avLst/>
                <a:gdLst>
                  <a:gd name="T0" fmla="*/ 138 w 390"/>
                  <a:gd name="T1" fmla="*/ 32 h 456"/>
                  <a:gd name="T2" fmla="*/ 108 w 390"/>
                  <a:gd name="T3" fmla="*/ 52 h 456"/>
                  <a:gd name="T4" fmla="*/ 80 w 390"/>
                  <a:gd name="T5" fmla="*/ 76 h 456"/>
                  <a:gd name="T6" fmla="*/ 46 w 390"/>
                  <a:gd name="T7" fmla="*/ 92 h 456"/>
                  <a:gd name="T8" fmla="*/ 10 w 390"/>
                  <a:gd name="T9" fmla="*/ 126 h 456"/>
                  <a:gd name="T10" fmla="*/ 12 w 390"/>
                  <a:gd name="T11" fmla="*/ 142 h 456"/>
                  <a:gd name="T12" fmla="*/ 38 w 390"/>
                  <a:gd name="T13" fmla="*/ 168 h 456"/>
                  <a:gd name="T14" fmla="*/ 44 w 390"/>
                  <a:gd name="T15" fmla="*/ 186 h 456"/>
                  <a:gd name="T16" fmla="*/ 16 w 390"/>
                  <a:gd name="T17" fmla="*/ 186 h 456"/>
                  <a:gd name="T18" fmla="*/ 0 w 390"/>
                  <a:gd name="T19" fmla="*/ 204 h 456"/>
                  <a:gd name="T20" fmla="*/ 0 w 390"/>
                  <a:gd name="T21" fmla="*/ 224 h 456"/>
                  <a:gd name="T22" fmla="*/ 28 w 390"/>
                  <a:gd name="T23" fmla="*/ 258 h 456"/>
                  <a:gd name="T24" fmla="*/ 28 w 390"/>
                  <a:gd name="T25" fmla="*/ 286 h 456"/>
                  <a:gd name="T26" fmla="*/ 40 w 390"/>
                  <a:gd name="T27" fmla="*/ 290 h 456"/>
                  <a:gd name="T28" fmla="*/ 62 w 390"/>
                  <a:gd name="T29" fmla="*/ 294 h 456"/>
                  <a:gd name="T30" fmla="*/ 78 w 390"/>
                  <a:gd name="T31" fmla="*/ 308 h 456"/>
                  <a:gd name="T32" fmla="*/ 78 w 390"/>
                  <a:gd name="T33" fmla="*/ 330 h 456"/>
                  <a:gd name="T34" fmla="*/ 64 w 390"/>
                  <a:gd name="T35" fmla="*/ 350 h 456"/>
                  <a:gd name="T36" fmla="*/ 62 w 390"/>
                  <a:gd name="T37" fmla="*/ 376 h 456"/>
                  <a:gd name="T38" fmla="*/ 86 w 390"/>
                  <a:gd name="T39" fmla="*/ 376 h 456"/>
                  <a:gd name="T40" fmla="*/ 92 w 390"/>
                  <a:gd name="T41" fmla="*/ 412 h 456"/>
                  <a:gd name="T42" fmla="*/ 102 w 390"/>
                  <a:gd name="T43" fmla="*/ 434 h 456"/>
                  <a:gd name="T44" fmla="*/ 108 w 390"/>
                  <a:gd name="T45" fmla="*/ 440 h 456"/>
                  <a:gd name="T46" fmla="*/ 130 w 390"/>
                  <a:gd name="T47" fmla="*/ 450 h 456"/>
                  <a:gd name="T48" fmla="*/ 162 w 390"/>
                  <a:gd name="T49" fmla="*/ 456 h 456"/>
                  <a:gd name="T50" fmla="*/ 192 w 390"/>
                  <a:gd name="T51" fmla="*/ 448 h 456"/>
                  <a:gd name="T52" fmla="*/ 206 w 390"/>
                  <a:gd name="T53" fmla="*/ 416 h 456"/>
                  <a:gd name="T54" fmla="*/ 218 w 390"/>
                  <a:gd name="T55" fmla="*/ 396 h 456"/>
                  <a:gd name="T56" fmla="*/ 230 w 390"/>
                  <a:gd name="T57" fmla="*/ 392 h 456"/>
                  <a:gd name="T58" fmla="*/ 234 w 390"/>
                  <a:gd name="T59" fmla="*/ 374 h 456"/>
                  <a:gd name="T60" fmla="*/ 212 w 390"/>
                  <a:gd name="T61" fmla="*/ 364 h 456"/>
                  <a:gd name="T62" fmla="*/ 182 w 390"/>
                  <a:gd name="T63" fmla="*/ 360 h 456"/>
                  <a:gd name="T64" fmla="*/ 170 w 390"/>
                  <a:gd name="T65" fmla="*/ 340 h 456"/>
                  <a:gd name="T66" fmla="*/ 180 w 390"/>
                  <a:gd name="T67" fmla="*/ 318 h 456"/>
                  <a:gd name="T68" fmla="*/ 188 w 390"/>
                  <a:gd name="T69" fmla="*/ 288 h 456"/>
                  <a:gd name="T70" fmla="*/ 182 w 390"/>
                  <a:gd name="T71" fmla="*/ 256 h 456"/>
                  <a:gd name="T72" fmla="*/ 170 w 390"/>
                  <a:gd name="T73" fmla="*/ 244 h 456"/>
                  <a:gd name="T74" fmla="*/ 184 w 390"/>
                  <a:gd name="T75" fmla="*/ 218 h 456"/>
                  <a:gd name="T76" fmla="*/ 232 w 390"/>
                  <a:gd name="T77" fmla="*/ 176 h 456"/>
                  <a:gd name="T78" fmla="*/ 272 w 390"/>
                  <a:gd name="T79" fmla="*/ 156 h 456"/>
                  <a:gd name="T80" fmla="*/ 284 w 390"/>
                  <a:gd name="T81" fmla="*/ 140 h 456"/>
                  <a:gd name="T82" fmla="*/ 298 w 390"/>
                  <a:gd name="T83" fmla="*/ 148 h 456"/>
                  <a:gd name="T84" fmla="*/ 302 w 390"/>
                  <a:gd name="T85" fmla="*/ 162 h 456"/>
                  <a:gd name="T86" fmla="*/ 326 w 390"/>
                  <a:gd name="T87" fmla="*/ 168 h 456"/>
                  <a:gd name="T88" fmla="*/ 348 w 390"/>
                  <a:gd name="T89" fmla="*/ 152 h 456"/>
                  <a:gd name="T90" fmla="*/ 348 w 390"/>
                  <a:gd name="T91" fmla="*/ 120 h 456"/>
                  <a:gd name="T92" fmla="*/ 364 w 390"/>
                  <a:gd name="T93" fmla="*/ 98 h 456"/>
                  <a:gd name="T94" fmla="*/ 390 w 390"/>
                  <a:gd name="T95" fmla="*/ 70 h 456"/>
                  <a:gd name="T96" fmla="*/ 370 w 390"/>
                  <a:gd name="T97" fmla="*/ 62 h 456"/>
                  <a:gd name="T98" fmla="*/ 334 w 390"/>
                  <a:gd name="T99" fmla="*/ 42 h 456"/>
                  <a:gd name="T100" fmla="*/ 302 w 390"/>
                  <a:gd name="T101" fmla="*/ 40 h 456"/>
                  <a:gd name="T102" fmla="*/ 302 w 390"/>
                  <a:gd name="T103" fmla="*/ 24 h 456"/>
                  <a:gd name="T104" fmla="*/ 284 w 390"/>
                  <a:gd name="T105" fmla="*/ 8 h 456"/>
                  <a:gd name="T106" fmla="*/ 258 w 390"/>
                  <a:gd name="T107" fmla="*/ 6 h 456"/>
                  <a:gd name="T108" fmla="*/ 254 w 390"/>
                  <a:gd name="T109" fmla="*/ 14 h 456"/>
                  <a:gd name="T110" fmla="*/ 224 w 390"/>
                  <a:gd name="T111" fmla="*/ 22 h 456"/>
                  <a:gd name="T112" fmla="*/ 222 w 390"/>
                  <a:gd name="T113" fmla="*/ 12 h 456"/>
                  <a:gd name="T114" fmla="*/ 214 w 390"/>
                  <a:gd name="T115" fmla="*/ 0 h 456"/>
                  <a:gd name="T116" fmla="*/ 198 w 390"/>
                  <a:gd name="T117" fmla="*/ 12 h 456"/>
                  <a:gd name="T118" fmla="*/ 184 w 390"/>
                  <a:gd name="T119" fmla="*/ 38 h 456"/>
                  <a:gd name="T120" fmla="*/ 160 w 390"/>
                  <a:gd name="T121" fmla="*/ 42 h 456"/>
                  <a:gd name="T122" fmla="*/ 138 w 390"/>
                  <a:gd name="T123" fmla="*/ 3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0" h="456">
                    <a:moveTo>
                      <a:pt x="138" y="32"/>
                    </a:moveTo>
                    <a:lnTo>
                      <a:pt x="108" y="52"/>
                    </a:lnTo>
                    <a:lnTo>
                      <a:pt x="80" y="76"/>
                    </a:lnTo>
                    <a:lnTo>
                      <a:pt x="46" y="92"/>
                    </a:lnTo>
                    <a:lnTo>
                      <a:pt x="10" y="126"/>
                    </a:lnTo>
                    <a:lnTo>
                      <a:pt x="12" y="142"/>
                    </a:lnTo>
                    <a:lnTo>
                      <a:pt x="38" y="168"/>
                    </a:lnTo>
                    <a:lnTo>
                      <a:pt x="44" y="186"/>
                    </a:lnTo>
                    <a:lnTo>
                      <a:pt x="16" y="186"/>
                    </a:lnTo>
                    <a:lnTo>
                      <a:pt x="0" y="204"/>
                    </a:lnTo>
                    <a:lnTo>
                      <a:pt x="0" y="224"/>
                    </a:lnTo>
                    <a:lnTo>
                      <a:pt x="28" y="258"/>
                    </a:lnTo>
                    <a:lnTo>
                      <a:pt x="28" y="286"/>
                    </a:lnTo>
                    <a:lnTo>
                      <a:pt x="40" y="290"/>
                    </a:lnTo>
                    <a:lnTo>
                      <a:pt x="62" y="294"/>
                    </a:lnTo>
                    <a:lnTo>
                      <a:pt x="78" y="308"/>
                    </a:lnTo>
                    <a:lnTo>
                      <a:pt x="78" y="330"/>
                    </a:lnTo>
                    <a:lnTo>
                      <a:pt x="64" y="350"/>
                    </a:lnTo>
                    <a:lnTo>
                      <a:pt x="62" y="376"/>
                    </a:lnTo>
                    <a:lnTo>
                      <a:pt x="86" y="376"/>
                    </a:lnTo>
                    <a:lnTo>
                      <a:pt x="92" y="412"/>
                    </a:lnTo>
                    <a:lnTo>
                      <a:pt x="102" y="434"/>
                    </a:lnTo>
                    <a:lnTo>
                      <a:pt x="108" y="440"/>
                    </a:lnTo>
                    <a:lnTo>
                      <a:pt x="130" y="450"/>
                    </a:lnTo>
                    <a:lnTo>
                      <a:pt x="162" y="456"/>
                    </a:lnTo>
                    <a:lnTo>
                      <a:pt x="192" y="448"/>
                    </a:lnTo>
                    <a:lnTo>
                      <a:pt x="206" y="416"/>
                    </a:lnTo>
                    <a:lnTo>
                      <a:pt x="218" y="396"/>
                    </a:lnTo>
                    <a:lnTo>
                      <a:pt x="230" y="392"/>
                    </a:lnTo>
                    <a:lnTo>
                      <a:pt x="234" y="374"/>
                    </a:lnTo>
                    <a:lnTo>
                      <a:pt x="212" y="364"/>
                    </a:lnTo>
                    <a:lnTo>
                      <a:pt x="182" y="360"/>
                    </a:lnTo>
                    <a:lnTo>
                      <a:pt x="170" y="340"/>
                    </a:lnTo>
                    <a:lnTo>
                      <a:pt x="180" y="318"/>
                    </a:lnTo>
                    <a:lnTo>
                      <a:pt x="188" y="288"/>
                    </a:lnTo>
                    <a:lnTo>
                      <a:pt x="182" y="256"/>
                    </a:lnTo>
                    <a:lnTo>
                      <a:pt x="170" y="244"/>
                    </a:lnTo>
                    <a:lnTo>
                      <a:pt x="184" y="218"/>
                    </a:lnTo>
                    <a:lnTo>
                      <a:pt x="232" y="176"/>
                    </a:lnTo>
                    <a:lnTo>
                      <a:pt x="272" y="156"/>
                    </a:lnTo>
                    <a:lnTo>
                      <a:pt x="284" y="140"/>
                    </a:lnTo>
                    <a:lnTo>
                      <a:pt x="298" y="148"/>
                    </a:lnTo>
                    <a:lnTo>
                      <a:pt x="302" y="162"/>
                    </a:lnTo>
                    <a:lnTo>
                      <a:pt x="326" y="168"/>
                    </a:lnTo>
                    <a:lnTo>
                      <a:pt x="348" y="152"/>
                    </a:lnTo>
                    <a:lnTo>
                      <a:pt x="348" y="120"/>
                    </a:lnTo>
                    <a:lnTo>
                      <a:pt x="364" y="98"/>
                    </a:lnTo>
                    <a:lnTo>
                      <a:pt x="390" y="70"/>
                    </a:lnTo>
                    <a:lnTo>
                      <a:pt x="370" y="62"/>
                    </a:lnTo>
                    <a:lnTo>
                      <a:pt x="334" y="42"/>
                    </a:lnTo>
                    <a:lnTo>
                      <a:pt x="302" y="40"/>
                    </a:lnTo>
                    <a:lnTo>
                      <a:pt x="302" y="24"/>
                    </a:lnTo>
                    <a:lnTo>
                      <a:pt x="284" y="8"/>
                    </a:lnTo>
                    <a:lnTo>
                      <a:pt x="258" y="6"/>
                    </a:lnTo>
                    <a:lnTo>
                      <a:pt x="254" y="14"/>
                    </a:lnTo>
                    <a:lnTo>
                      <a:pt x="224" y="22"/>
                    </a:lnTo>
                    <a:lnTo>
                      <a:pt x="222" y="12"/>
                    </a:lnTo>
                    <a:lnTo>
                      <a:pt x="214" y="0"/>
                    </a:lnTo>
                    <a:lnTo>
                      <a:pt x="198" y="12"/>
                    </a:lnTo>
                    <a:lnTo>
                      <a:pt x="184" y="38"/>
                    </a:lnTo>
                    <a:lnTo>
                      <a:pt x="160" y="42"/>
                    </a:lnTo>
                    <a:lnTo>
                      <a:pt x="138" y="3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gray">
              <a:xfrm>
                <a:off x="2926" y="1542"/>
                <a:ext cx="522" cy="594"/>
              </a:xfrm>
              <a:custGeom>
                <a:avLst/>
                <a:gdLst>
                  <a:gd name="T0" fmla="*/ 432 w 522"/>
                  <a:gd name="T1" fmla="*/ 2 h 594"/>
                  <a:gd name="T2" fmla="*/ 388 w 522"/>
                  <a:gd name="T3" fmla="*/ 42 h 594"/>
                  <a:gd name="T4" fmla="*/ 344 w 522"/>
                  <a:gd name="T5" fmla="*/ 32 h 594"/>
                  <a:gd name="T6" fmla="*/ 302 w 522"/>
                  <a:gd name="T7" fmla="*/ 36 h 594"/>
                  <a:gd name="T8" fmla="*/ 230 w 522"/>
                  <a:gd name="T9" fmla="*/ 40 h 594"/>
                  <a:gd name="T10" fmla="*/ 178 w 522"/>
                  <a:gd name="T11" fmla="*/ 90 h 594"/>
                  <a:gd name="T12" fmla="*/ 156 w 522"/>
                  <a:gd name="T13" fmla="*/ 138 h 594"/>
                  <a:gd name="T14" fmla="*/ 128 w 522"/>
                  <a:gd name="T15" fmla="*/ 118 h 594"/>
                  <a:gd name="T16" fmla="*/ 102 w 522"/>
                  <a:gd name="T17" fmla="*/ 126 h 594"/>
                  <a:gd name="T18" fmla="*/ 14 w 522"/>
                  <a:gd name="T19" fmla="*/ 188 h 594"/>
                  <a:gd name="T20" fmla="*/ 12 w 522"/>
                  <a:gd name="T21" fmla="*/ 226 h 594"/>
                  <a:gd name="T22" fmla="*/ 10 w 522"/>
                  <a:gd name="T23" fmla="*/ 288 h 594"/>
                  <a:gd name="T24" fmla="*/ 12 w 522"/>
                  <a:gd name="T25" fmla="*/ 330 h 594"/>
                  <a:gd name="T26" fmla="*/ 64 w 522"/>
                  <a:gd name="T27" fmla="*/ 344 h 594"/>
                  <a:gd name="T28" fmla="*/ 48 w 522"/>
                  <a:gd name="T29" fmla="*/ 366 h 594"/>
                  <a:gd name="T30" fmla="*/ 22 w 522"/>
                  <a:gd name="T31" fmla="*/ 418 h 594"/>
                  <a:gd name="T32" fmla="*/ 18 w 522"/>
                  <a:gd name="T33" fmla="*/ 442 h 594"/>
                  <a:gd name="T34" fmla="*/ 8 w 522"/>
                  <a:gd name="T35" fmla="*/ 474 h 594"/>
                  <a:gd name="T36" fmla="*/ 46 w 522"/>
                  <a:gd name="T37" fmla="*/ 492 h 594"/>
                  <a:gd name="T38" fmla="*/ 92 w 522"/>
                  <a:gd name="T39" fmla="*/ 506 h 594"/>
                  <a:gd name="T40" fmla="*/ 108 w 522"/>
                  <a:gd name="T41" fmla="*/ 558 h 594"/>
                  <a:gd name="T42" fmla="*/ 162 w 522"/>
                  <a:gd name="T43" fmla="*/ 566 h 594"/>
                  <a:gd name="T44" fmla="*/ 166 w 522"/>
                  <a:gd name="T45" fmla="*/ 534 h 594"/>
                  <a:gd name="T46" fmla="*/ 158 w 522"/>
                  <a:gd name="T47" fmla="*/ 474 h 594"/>
                  <a:gd name="T48" fmla="*/ 204 w 522"/>
                  <a:gd name="T49" fmla="*/ 444 h 594"/>
                  <a:gd name="T50" fmla="*/ 260 w 522"/>
                  <a:gd name="T51" fmla="*/ 424 h 594"/>
                  <a:gd name="T52" fmla="*/ 274 w 522"/>
                  <a:gd name="T53" fmla="*/ 458 h 594"/>
                  <a:gd name="T54" fmla="*/ 254 w 522"/>
                  <a:gd name="T55" fmla="*/ 506 h 594"/>
                  <a:gd name="T56" fmla="*/ 226 w 522"/>
                  <a:gd name="T57" fmla="*/ 542 h 594"/>
                  <a:gd name="T58" fmla="*/ 210 w 522"/>
                  <a:gd name="T59" fmla="*/ 560 h 594"/>
                  <a:gd name="T60" fmla="*/ 270 w 522"/>
                  <a:gd name="T61" fmla="*/ 588 h 594"/>
                  <a:gd name="T62" fmla="*/ 306 w 522"/>
                  <a:gd name="T63" fmla="*/ 582 h 594"/>
                  <a:gd name="T64" fmla="*/ 358 w 522"/>
                  <a:gd name="T65" fmla="*/ 558 h 594"/>
                  <a:gd name="T66" fmla="*/ 408 w 522"/>
                  <a:gd name="T67" fmla="*/ 528 h 594"/>
                  <a:gd name="T68" fmla="*/ 448 w 522"/>
                  <a:gd name="T69" fmla="*/ 558 h 594"/>
                  <a:gd name="T70" fmla="*/ 490 w 522"/>
                  <a:gd name="T71" fmla="*/ 564 h 594"/>
                  <a:gd name="T72" fmla="*/ 504 w 522"/>
                  <a:gd name="T73" fmla="*/ 488 h 594"/>
                  <a:gd name="T74" fmla="*/ 516 w 522"/>
                  <a:gd name="T75" fmla="*/ 446 h 594"/>
                  <a:gd name="T76" fmla="*/ 520 w 522"/>
                  <a:gd name="T77" fmla="*/ 398 h 594"/>
                  <a:gd name="T78" fmla="*/ 484 w 522"/>
                  <a:gd name="T79" fmla="*/ 416 h 594"/>
                  <a:gd name="T80" fmla="*/ 474 w 522"/>
                  <a:gd name="T81" fmla="*/ 392 h 594"/>
                  <a:gd name="T82" fmla="*/ 464 w 522"/>
                  <a:gd name="T83" fmla="*/ 356 h 594"/>
                  <a:gd name="T84" fmla="*/ 478 w 522"/>
                  <a:gd name="T85" fmla="*/ 266 h 594"/>
                  <a:gd name="T86" fmla="*/ 492 w 522"/>
                  <a:gd name="T87" fmla="*/ 168 h 594"/>
                  <a:gd name="T88" fmla="*/ 474 w 522"/>
                  <a:gd name="T89" fmla="*/ 106 h 594"/>
                  <a:gd name="T90" fmla="*/ 474 w 522"/>
                  <a:gd name="T91" fmla="*/ 34 h 594"/>
                  <a:gd name="T92" fmla="*/ 448 w 522"/>
                  <a:gd name="T93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2" h="594">
                    <a:moveTo>
                      <a:pt x="448" y="0"/>
                    </a:moveTo>
                    <a:lnTo>
                      <a:pt x="432" y="2"/>
                    </a:lnTo>
                    <a:lnTo>
                      <a:pt x="408" y="28"/>
                    </a:lnTo>
                    <a:lnTo>
                      <a:pt x="388" y="42"/>
                    </a:lnTo>
                    <a:lnTo>
                      <a:pt x="366" y="34"/>
                    </a:lnTo>
                    <a:lnTo>
                      <a:pt x="344" y="32"/>
                    </a:lnTo>
                    <a:lnTo>
                      <a:pt x="314" y="44"/>
                    </a:lnTo>
                    <a:lnTo>
                      <a:pt x="302" y="36"/>
                    </a:lnTo>
                    <a:lnTo>
                      <a:pt x="274" y="36"/>
                    </a:lnTo>
                    <a:lnTo>
                      <a:pt x="230" y="40"/>
                    </a:lnTo>
                    <a:lnTo>
                      <a:pt x="220" y="40"/>
                    </a:lnTo>
                    <a:lnTo>
                      <a:pt x="178" y="90"/>
                    </a:lnTo>
                    <a:lnTo>
                      <a:pt x="178" y="122"/>
                    </a:lnTo>
                    <a:lnTo>
                      <a:pt x="156" y="138"/>
                    </a:lnTo>
                    <a:lnTo>
                      <a:pt x="132" y="132"/>
                    </a:lnTo>
                    <a:lnTo>
                      <a:pt x="128" y="118"/>
                    </a:lnTo>
                    <a:lnTo>
                      <a:pt x="114" y="110"/>
                    </a:lnTo>
                    <a:lnTo>
                      <a:pt x="102" y="126"/>
                    </a:lnTo>
                    <a:lnTo>
                      <a:pt x="64" y="146"/>
                    </a:lnTo>
                    <a:lnTo>
                      <a:pt x="14" y="188"/>
                    </a:lnTo>
                    <a:lnTo>
                      <a:pt x="0" y="214"/>
                    </a:lnTo>
                    <a:lnTo>
                      <a:pt x="12" y="226"/>
                    </a:lnTo>
                    <a:lnTo>
                      <a:pt x="18" y="258"/>
                    </a:lnTo>
                    <a:lnTo>
                      <a:pt x="10" y="288"/>
                    </a:lnTo>
                    <a:lnTo>
                      <a:pt x="0" y="310"/>
                    </a:lnTo>
                    <a:lnTo>
                      <a:pt x="12" y="330"/>
                    </a:lnTo>
                    <a:lnTo>
                      <a:pt x="42" y="334"/>
                    </a:lnTo>
                    <a:lnTo>
                      <a:pt x="64" y="344"/>
                    </a:lnTo>
                    <a:lnTo>
                      <a:pt x="60" y="362"/>
                    </a:lnTo>
                    <a:lnTo>
                      <a:pt x="48" y="366"/>
                    </a:lnTo>
                    <a:lnTo>
                      <a:pt x="36" y="386"/>
                    </a:lnTo>
                    <a:lnTo>
                      <a:pt x="22" y="418"/>
                    </a:lnTo>
                    <a:lnTo>
                      <a:pt x="8" y="422"/>
                    </a:lnTo>
                    <a:lnTo>
                      <a:pt x="18" y="442"/>
                    </a:lnTo>
                    <a:lnTo>
                      <a:pt x="16" y="460"/>
                    </a:lnTo>
                    <a:lnTo>
                      <a:pt x="8" y="474"/>
                    </a:lnTo>
                    <a:lnTo>
                      <a:pt x="36" y="482"/>
                    </a:lnTo>
                    <a:lnTo>
                      <a:pt x="46" y="492"/>
                    </a:lnTo>
                    <a:lnTo>
                      <a:pt x="76" y="492"/>
                    </a:lnTo>
                    <a:lnTo>
                      <a:pt x="92" y="506"/>
                    </a:lnTo>
                    <a:lnTo>
                      <a:pt x="108" y="530"/>
                    </a:lnTo>
                    <a:lnTo>
                      <a:pt x="108" y="558"/>
                    </a:lnTo>
                    <a:lnTo>
                      <a:pt x="126" y="568"/>
                    </a:lnTo>
                    <a:lnTo>
                      <a:pt x="162" y="566"/>
                    </a:lnTo>
                    <a:lnTo>
                      <a:pt x="156" y="548"/>
                    </a:lnTo>
                    <a:lnTo>
                      <a:pt x="166" y="534"/>
                    </a:lnTo>
                    <a:lnTo>
                      <a:pt x="168" y="486"/>
                    </a:lnTo>
                    <a:lnTo>
                      <a:pt x="158" y="474"/>
                    </a:lnTo>
                    <a:lnTo>
                      <a:pt x="178" y="448"/>
                    </a:lnTo>
                    <a:lnTo>
                      <a:pt x="204" y="444"/>
                    </a:lnTo>
                    <a:lnTo>
                      <a:pt x="220" y="424"/>
                    </a:lnTo>
                    <a:lnTo>
                      <a:pt x="260" y="424"/>
                    </a:lnTo>
                    <a:lnTo>
                      <a:pt x="274" y="438"/>
                    </a:lnTo>
                    <a:lnTo>
                      <a:pt x="274" y="458"/>
                    </a:lnTo>
                    <a:lnTo>
                      <a:pt x="280" y="474"/>
                    </a:lnTo>
                    <a:lnTo>
                      <a:pt x="254" y="506"/>
                    </a:lnTo>
                    <a:lnTo>
                      <a:pt x="248" y="528"/>
                    </a:lnTo>
                    <a:lnTo>
                      <a:pt x="226" y="542"/>
                    </a:lnTo>
                    <a:lnTo>
                      <a:pt x="214" y="542"/>
                    </a:lnTo>
                    <a:lnTo>
                      <a:pt x="210" y="560"/>
                    </a:lnTo>
                    <a:lnTo>
                      <a:pt x="232" y="582"/>
                    </a:lnTo>
                    <a:lnTo>
                      <a:pt x="270" y="588"/>
                    </a:lnTo>
                    <a:lnTo>
                      <a:pt x="292" y="594"/>
                    </a:lnTo>
                    <a:lnTo>
                      <a:pt x="306" y="582"/>
                    </a:lnTo>
                    <a:lnTo>
                      <a:pt x="330" y="556"/>
                    </a:lnTo>
                    <a:lnTo>
                      <a:pt x="358" y="558"/>
                    </a:lnTo>
                    <a:lnTo>
                      <a:pt x="378" y="540"/>
                    </a:lnTo>
                    <a:lnTo>
                      <a:pt x="408" y="528"/>
                    </a:lnTo>
                    <a:lnTo>
                      <a:pt x="428" y="542"/>
                    </a:lnTo>
                    <a:lnTo>
                      <a:pt x="448" y="558"/>
                    </a:lnTo>
                    <a:lnTo>
                      <a:pt x="470" y="542"/>
                    </a:lnTo>
                    <a:lnTo>
                      <a:pt x="490" y="564"/>
                    </a:lnTo>
                    <a:lnTo>
                      <a:pt x="498" y="544"/>
                    </a:lnTo>
                    <a:lnTo>
                      <a:pt x="504" y="488"/>
                    </a:lnTo>
                    <a:lnTo>
                      <a:pt x="514" y="480"/>
                    </a:lnTo>
                    <a:lnTo>
                      <a:pt x="516" y="446"/>
                    </a:lnTo>
                    <a:lnTo>
                      <a:pt x="522" y="434"/>
                    </a:lnTo>
                    <a:lnTo>
                      <a:pt x="520" y="398"/>
                    </a:lnTo>
                    <a:lnTo>
                      <a:pt x="510" y="390"/>
                    </a:lnTo>
                    <a:lnTo>
                      <a:pt x="484" y="416"/>
                    </a:lnTo>
                    <a:lnTo>
                      <a:pt x="466" y="416"/>
                    </a:lnTo>
                    <a:lnTo>
                      <a:pt x="474" y="392"/>
                    </a:lnTo>
                    <a:lnTo>
                      <a:pt x="474" y="372"/>
                    </a:lnTo>
                    <a:lnTo>
                      <a:pt x="464" y="356"/>
                    </a:lnTo>
                    <a:lnTo>
                      <a:pt x="464" y="290"/>
                    </a:lnTo>
                    <a:lnTo>
                      <a:pt x="478" y="266"/>
                    </a:lnTo>
                    <a:lnTo>
                      <a:pt x="474" y="184"/>
                    </a:lnTo>
                    <a:lnTo>
                      <a:pt x="492" y="168"/>
                    </a:lnTo>
                    <a:lnTo>
                      <a:pt x="486" y="124"/>
                    </a:lnTo>
                    <a:lnTo>
                      <a:pt x="474" y="106"/>
                    </a:lnTo>
                    <a:lnTo>
                      <a:pt x="466" y="60"/>
                    </a:lnTo>
                    <a:lnTo>
                      <a:pt x="474" y="34"/>
                    </a:lnTo>
                    <a:lnTo>
                      <a:pt x="456" y="12"/>
                    </a:lnTo>
                    <a:lnTo>
                      <a:pt x="44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gray">
              <a:xfrm>
                <a:off x="2926" y="1542"/>
                <a:ext cx="522" cy="594"/>
              </a:xfrm>
              <a:custGeom>
                <a:avLst/>
                <a:gdLst>
                  <a:gd name="T0" fmla="*/ 432 w 522"/>
                  <a:gd name="T1" fmla="*/ 2 h 594"/>
                  <a:gd name="T2" fmla="*/ 388 w 522"/>
                  <a:gd name="T3" fmla="*/ 42 h 594"/>
                  <a:gd name="T4" fmla="*/ 344 w 522"/>
                  <a:gd name="T5" fmla="*/ 32 h 594"/>
                  <a:gd name="T6" fmla="*/ 302 w 522"/>
                  <a:gd name="T7" fmla="*/ 36 h 594"/>
                  <a:gd name="T8" fmla="*/ 230 w 522"/>
                  <a:gd name="T9" fmla="*/ 40 h 594"/>
                  <a:gd name="T10" fmla="*/ 178 w 522"/>
                  <a:gd name="T11" fmla="*/ 90 h 594"/>
                  <a:gd name="T12" fmla="*/ 156 w 522"/>
                  <a:gd name="T13" fmla="*/ 138 h 594"/>
                  <a:gd name="T14" fmla="*/ 128 w 522"/>
                  <a:gd name="T15" fmla="*/ 118 h 594"/>
                  <a:gd name="T16" fmla="*/ 102 w 522"/>
                  <a:gd name="T17" fmla="*/ 126 h 594"/>
                  <a:gd name="T18" fmla="*/ 14 w 522"/>
                  <a:gd name="T19" fmla="*/ 188 h 594"/>
                  <a:gd name="T20" fmla="*/ 12 w 522"/>
                  <a:gd name="T21" fmla="*/ 226 h 594"/>
                  <a:gd name="T22" fmla="*/ 10 w 522"/>
                  <a:gd name="T23" fmla="*/ 288 h 594"/>
                  <a:gd name="T24" fmla="*/ 12 w 522"/>
                  <a:gd name="T25" fmla="*/ 330 h 594"/>
                  <a:gd name="T26" fmla="*/ 64 w 522"/>
                  <a:gd name="T27" fmla="*/ 344 h 594"/>
                  <a:gd name="T28" fmla="*/ 48 w 522"/>
                  <a:gd name="T29" fmla="*/ 366 h 594"/>
                  <a:gd name="T30" fmla="*/ 22 w 522"/>
                  <a:gd name="T31" fmla="*/ 418 h 594"/>
                  <a:gd name="T32" fmla="*/ 18 w 522"/>
                  <a:gd name="T33" fmla="*/ 442 h 594"/>
                  <a:gd name="T34" fmla="*/ 8 w 522"/>
                  <a:gd name="T35" fmla="*/ 474 h 594"/>
                  <a:gd name="T36" fmla="*/ 46 w 522"/>
                  <a:gd name="T37" fmla="*/ 492 h 594"/>
                  <a:gd name="T38" fmla="*/ 92 w 522"/>
                  <a:gd name="T39" fmla="*/ 506 h 594"/>
                  <a:gd name="T40" fmla="*/ 108 w 522"/>
                  <a:gd name="T41" fmla="*/ 558 h 594"/>
                  <a:gd name="T42" fmla="*/ 162 w 522"/>
                  <a:gd name="T43" fmla="*/ 566 h 594"/>
                  <a:gd name="T44" fmla="*/ 166 w 522"/>
                  <a:gd name="T45" fmla="*/ 534 h 594"/>
                  <a:gd name="T46" fmla="*/ 158 w 522"/>
                  <a:gd name="T47" fmla="*/ 474 h 594"/>
                  <a:gd name="T48" fmla="*/ 204 w 522"/>
                  <a:gd name="T49" fmla="*/ 444 h 594"/>
                  <a:gd name="T50" fmla="*/ 260 w 522"/>
                  <a:gd name="T51" fmla="*/ 424 h 594"/>
                  <a:gd name="T52" fmla="*/ 274 w 522"/>
                  <a:gd name="T53" fmla="*/ 458 h 594"/>
                  <a:gd name="T54" fmla="*/ 254 w 522"/>
                  <a:gd name="T55" fmla="*/ 506 h 594"/>
                  <a:gd name="T56" fmla="*/ 226 w 522"/>
                  <a:gd name="T57" fmla="*/ 542 h 594"/>
                  <a:gd name="T58" fmla="*/ 210 w 522"/>
                  <a:gd name="T59" fmla="*/ 560 h 594"/>
                  <a:gd name="T60" fmla="*/ 270 w 522"/>
                  <a:gd name="T61" fmla="*/ 588 h 594"/>
                  <a:gd name="T62" fmla="*/ 306 w 522"/>
                  <a:gd name="T63" fmla="*/ 582 h 594"/>
                  <a:gd name="T64" fmla="*/ 358 w 522"/>
                  <a:gd name="T65" fmla="*/ 558 h 594"/>
                  <a:gd name="T66" fmla="*/ 408 w 522"/>
                  <a:gd name="T67" fmla="*/ 528 h 594"/>
                  <a:gd name="T68" fmla="*/ 448 w 522"/>
                  <a:gd name="T69" fmla="*/ 558 h 594"/>
                  <a:gd name="T70" fmla="*/ 490 w 522"/>
                  <a:gd name="T71" fmla="*/ 564 h 594"/>
                  <a:gd name="T72" fmla="*/ 504 w 522"/>
                  <a:gd name="T73" fmla="*/ 488 h 594"/>
                  <a:gd name="T74" fmla="*/ 516 w 522"/>
                  <a:gd name="T75" fmla="*/ 446 h 594"/>
                  <a:gd name="T76" fmla="*/ 520 w 522"/>
                  <a:gd name="T77" fmla="*/ 398 h 594"/>
                  <a:gd name="T78" fmla="*/ 484 w 522"/>
                  <a:gd name="T79" fmla="*/ 416 h 594"/>
                  <a:gd name="T80" fmla="*/ 474 w 522"/>
                  <a:gd name="T81" fmla="*/ 392 h 594"/>
                  <a:gd name="T82" fmla="*/ 464 w 522"/>
                  <a:gd name="T83" fmla="*/ 356 h 594"/>
                  <a:gd name="T84" fmla="*/ 478 w 522"/>
                  <a:gd name="T85" fmla="*/ 266 h 594"/>
                  <a:gd name="T86" fmla="*/ 492 w 522"/>
                  <a:gd name="T87" fmla="*/ 168 h 594"/>
                  <a:gd name="T88" fmla="*/ 474 w 522"/>
                  <a:gd name="T89" fmla="*/ 106 h 594"/>
                  <a:gd name="T90" fmla="*/ 474 w 522"/>
                  <a:gd name="T91" fmla="*/ 34 h 594"/>
                  <a:gd name="T92" fmla="*/ 448 w 522"/>
                  <a:gd name="T93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2" h="594">
                    <a:moveTo>
                      <a:pt x="448" y="0"/>
                    </a:moveTo>
                    <a:lnTo>
                      <a:pt x="432" y="2"/>
                    </a:lnTo>
                    <a:lnTo>
                      <a:pt x="408" y="28"/>
                    </a:lnTo>
                    <a:lnTo>
                      <a:pt x="388" y="42"/>
                    </a:lnTo>
                    <a:lnTo>
                      <a:pt x="366" y="34"/>
                    </a:lnTo>
                    <a:lnTo>
                      <a:pt x="344" y="32"/>
                    </a:lnTo>
                    <a:lnTo>
                      <a:pt x="314" y="44"/>
                    </a:lnTo>
                    <a:lnTo>
                      <a:pt x="302" y="36"/>
                    </a:lnTo>
                    <a:lnTo>
                      <a:pt x="274" y="36"/>
                    </a:lnTo>
                    <a:lnTo>
                      <a:pt x="230" y="40"/>
                    </a:lnTo>
                    <a:lnTo>
                      <a:pt x="220" y="40"/>
                    </a:lnTo>
                    <a:lnTo>
                      <a:pt x="178" y="90"/>
                    </a:lnTo>
                    <a:lnTo>
                      <a:pt x="178" y="122"/>
                    </a:lnTo>
                    <a:lnTo>
                      <a:pt x="156" y="138"/>
                    </a:lnTo>
                    <a:lnTo>
                      <a:pt x="132" y="132"/>
                    </a:lnTo>
                    <a:lnTo>
                      <a:pt x="128" y="118"/>
                    </a:lnTo>
                    <a:lnTo>
                      <a:pt x="114" y="110"/>
                    </a:lnTo>
                    <a:lnTo>
                      <a:pt x="102" y="126"/>
                    </a:lnTo>
                    <a:lnTo>
                      <a:pt x="64" y="146"/>
                    </a:lnTo>
                    <a:lnTo>
                      <a:pt x="14" y="188"/>
                    </a:lnTo>
                    <a:lnTo>
                      <a:pt x="0" y="214"/>
                    </a:lnTo>
                    <a:lnTo>
                      <a:pt x="12" y="226"/>
                    </a:lnTo>
                    <a:lnTo>
                      <a:pt x="18" y="258"/>
                    </a:lnTo>
                    <a:lnTo>
                      <a:pt x="10" y="288"/>
                    </a:lnTo>
                    <a:lnTo>
                      <a:pt x="0" y="310"/>
                    </a:lnTo>
                    <a:lnTo>
                      <a:pt x="12" y="330"/>
                    </a:lnTo>
                    <a:lnTo>
                      <a:pt x="42" y="334"/>
                    </a:lnTo>
                    <a:lnTo>
                      <a:pt x="64" y="344"/>
                    </a:lnTo>
                    <a:lnTo>
                      <a:pt x="60" y="362"/>
                    </a:lnTo>
                    <a:lnTo>
                      <a:pt x="48" y="366"/>
                    </a:lnTo>
                    <a:lnTo>
                      <a:pt x="36" y="386"/>
                    </a:lnTo>
                    <a:lnTo>
                      <a:pt x="22" y="418"/>
                    </a:lnTo>
                    <a:lnTo>
                      <a:pt x="8" y="422"/>
                    </a:lnTo>
                    <a:lnTo>
                      <a:pt x="18" y="442"/>
                    </a:lnTo>
                    <a:lnTo>
                      <a:pt x="16" y="460"/>
                    </a:lnTo>
                    <a:lnTo>
                      <a:pt x="8" y="474"/>
                    </a:lnTo>
                    <a:lnTo>
                      <a:pt x="36" y="482"/>
                    </a:lnTo>
                    <a:lnTo>
                      <a:pt x="46" y="492"/>
                    </a:lnTo>
                    <a:lnTo>
                      <a:pt x="76" y="492"/>
                    </a:lnTo>
                    <a:lnTo>
                      <a:pt x="92" y="506"/>
                    </a:lnTo>
                    <a:lnTo>
                      <a:pt x="108" y="530"/>
                    </a:lnTo>
                    <a:lnTo>
                      <a:pt x="108" y="558"/>
                    </a:lnTo>
                    <a:lnTo>
                      <a:pt x="126" y="568"/>
                    </a:lnTo>
                    <a:lnTo>
                      <a:pt x="162" y="566"/>
                    </a:lnTo>
                    <a:lnTo>
                      <a:pt x="156" y="548"/>
                    </a:lnTo>
                    <a:lnTo>
                      <a:pt x="166" y="534"/>
                    </a:lnTo>
                    <a:lnTo>
                      <a:pt x="168" y="486"/>
                    </a:lnTo>
                    <a:lnTo>
                      <a:pt x="158" y="474"/>
                    </a:lnTo>
                    <a:lnTo>
                      <a:pt x="178" y="448"/>
                    </a:lnTo>
                    <a:lnTo>
                      <a:pt x="204" y="444"/>
                    </a:lnTo>
                    <a:lnTo>
                      <a:pt x="220" y="424"/>
                    </a:lnTo>
                    <a:lnTo>
                      <a:pt x="260" y="424"/>
                    </a:lnTo>
                    <a:lnTo>
                      <a:pt x="274" y="438"/>
                    </a:lnTo>
                    <a:lnTo>
                      <a:pt x="274" y="458"/>
                    </a:lnTo>
                    <a:lnTo>
                      <a:pt x="280" y="474"/>
                    </a:lnTo>
                    <a:lnTo>
                      <a:pt x="254" y="506"/>
                    </a:lnTo>
                    <a:lnTo>
                      <a:pt x="248" y="528"/>
                    </a:lnTo>
                    <a:lnTo>
                      <a:pt x="226" y="542"/>
                    </a:lnTo>
                    <a:lnTo>
                      <a:pt x="214" y="542"/>
                    </a:lnTo>
                    <a:lnTo>
                      <a:pt x="210" y="560"/>
                    </a:lnTo>
                    <a:lnTo>
                      <a:pt x="232" y="582"/>
                    </a:lnTo>
                    <a:lnTo>
                      <a:pt x="270" y="588"/>
                    </a:lnTo>
                    <a:lnTo>
                      <a:pt x="292" y="594"/>
                    </a:lnTo>
                    <a:lnTo>
                      <a:pt x="306" y="582"/>
                    </a:lnTo>
                    <a:lnTo>
                      <a:pt x="330" y="556"/>
                    </a:lnTo>
                    <a:lnTo>
                      <a:pt x="358" y="558"/>
                    </a:lnTo>
                    <a:lnTo>
                      <a:pt x="378" y="540"/>
                    </a:lnTo>
                    <a:lnTo>
                      <a:pt x="408" y="528"/>
                    </a:lnTo>
                    <a:lnTo>
                      <a:pt x="428" y="542"/>
                    </a:lnTo>
                    <a:lnTo>
                      <a:pt x="448" y="558"/>
                    </a:lnTo>
                    <a:lnTo>
                      <a:pt x="470" y="542"/>
                    </a:lnTo>
                    <a:lnTo>
                      <a:pt x="490" y="564"/>
                    </a:lnTo>
                    <a:lnTo>
                      <a:pt x="498" y="544"/>
                    </a:lnTo>
                    <a:lnTo>
                      <a:pt x="504" y="488"/>
                    </a:lnTo>
                    <a:lnTo>
                      <a:pt x="514" y="480"/>
                    </a:lnTo>
                    <a:lnTo>
                      <a:pt x="516" y="446"/>
                    </a:lnTo>
                    <a:lnTo>
                      <a:pt x="522" y="434"/>
                    </a:lnTo>
                    <a:lnTo>
                      <a:pt x="520" y="398"/>
                    </a:lnTo>
                    <a:lnTo>
                      <a:pt x="510" y="390"/>
                    </a:lnTo>
                    <a:lnTo>
                      <a:pt x="484" y="416"/>
                    </a:lnTo>
                    <a:lnTo>
                      <a:pt x="466" y="416"/>
                    </a:lnTo>
                    <a:lnTo>
                      <a:pt x="474" y="392"/>
                    </a:lnTo>
                    <a:lnTo>
                      <a:pt x="474" y="372"/>
                    </a:lnTo>
                    <a:lnTo>
                      <a:pt x="464" y="356"/>
                    </a:lnTo>
                    <a:lnTo>
                      <a:pt x="464" y="290"/>
                    </a:lnTo>
                    <a:lnTo>
                      <a:pt x="478" y="266"/>
                    </a:lnTo>
                    <a:lnTo>
                      <a:pt x="474" y="184"/>
                    </a:lnTo>
                    <a:lnTo>
                      <a:pt x="492" y="168"/>
                    </a:lnTo>
                    <a:lnTo>
                      <a:pt x="486" y="124"/>
                    </a:lnTo>
                    <a:lnTo>
                      <a:pt x="474" y="106"/>
                    </a:lnTo>
                    <a:lnTo>
                      <a:pt x="466" y="60"/>
                    </a:lnTo>
                    <a:lnTo>
                      <a:pt x="474" y="34"/>
                    </a:lnTo>
                    <a:lnTo>
                      <a:pt x="456" y="12"/>
                    </a:lnTo>
                    <a:lnTo>
                      <a:pt x="448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gray">
              <a:xfrm>
                <a:off x="2496" y="1912"/>
                <a:ext cx="448" cy="322"/>
              </a:xfrm>
              <a:custGeom>
                <a:avLst/>
                <a:gdLst>
                  <a:gd name="T0" fmla="*/ 66 w 448"/>
                  <a:gd name="T1" fmla="*/ 60 h 322"/>
                  <a:gd name="T2" fmla="*/ 30 w 448"/>
                  <a:gd name="T3" fmla="*/ 64 h 322"/>
                  <a:gd name="T4" fmla="*/ 32 w 448"/>
                  <a:gd name="T5" fmla="*/ 80 h 322"/>
                  <a:gd name="T6" fmla="*/ 54 w 448"/>
                  <a:gd name="T7" fmla="*/ 92 h 322"/>
                  <a:gd name="T8" fmla="*/ 60 w 448"/>
                  <a:gd name="T9" fmla="*/ 130 h 322"/>
                  <a:gd name="T10" fmla="*/ 52 w 448"/>
                  <a:gd name="T11" fmla="*/ 162 h 322"/>
                  <a:gd name="T12" fmla="*/ 26 w 448"/>
                  <a:gd name="T13" fmla="*/ 178 h 322"/>
                  <a:gd name="T14" fmla="*/ 12 w 448"/>
                  <a:gd name="T15" fmla="*/ 190 h 322"/>
                  <a:gd name="T16" fmla="*/ 14 w 448"/>
                  <a:gd name="T17" fmla="*/ 226 h 322"/>
                  <a:gd name="T18" fmla="*/ 0 w 448"/>
                  <a:gd name="T19" fmla="*/ 242 h 322"/>
                  <a:gd name="T20" fmla="*/ 0 w 448"/>
                  <a:gd name="T21" fmla="*/ 270 h 322"/>
                  <a:gd name="T22" fmla="*/ 24 w 448"/>
                  <a:gd name="T23" fmla="*/ 292 h 322"/>
                  <a:gd name="T24" fmla="*/ 32 w 448"/>
                  <a:gd name="T25" fmla="*/ 314 h 322"/>
                  <a:gd name="T26" fmla="*/ 54 w 448"/>
                  <a:gd name="T27" fmla="*/ 310 h 322"/>
                  <a:gd name="T28" fmla="*/ 88 w 448"/>
                  <a:gd name="T29" fmla="*/ 292 h 322"/>
                  <a:gd name="T30" fmla="*/ 114 w 448"/>
                  <a:gd name="T31" fmla="*/ 260 h 322"/>
                  <a:gd name="T32" fmla="*/ 130 w 448"/>
                  <a:gd name="T33" fmla="*/ 256 h 322"/>
                  <a:gd name="T34" fmla="*/ 152 w 448"/>
                  <a:gd name="T35" fmla="*/ 276 h 322"/>
                  <a:gd name="T36" fmla="*/ 176 w 448"/>
                  <a:gd name="T37" fmla="*/ 286 h 322"/>
                  <a:gd name="T38" fmla="*/ 190 w 448"/>
                  <a:gd name="T39" fmla="*/ 302 h 322"/>
                  <a:gd name="T40" fmla="*/ 194 w 448"/>
                  <a:gd name="T41" fmla="*/ 322 h 322"/>
                  <a:gd name="T42" fmla="*/ 228 w 448"/>
                  <a:gd name="T43" fmla="*/ 320 h 322"/>
                  <a:gd name="T44" fmla="*/ 254 w 448"/>
                  <a:gd name="T45" fmla="*/ 310 h 322"/>
                  <a:gd name="T46" fmla="*/ 276 w 448"/>
                  <a:gd name="T47" fmla="*/ 320 h 322"/>
                  <a:gd name="T48" fmla="*/ 300 w 448"/>
                  <a:gd name="T49" fmla="*/ 318 h 322"/>
                  <a:gd name="T50" fmla="*/ 314 w 448"/>
                  <a:gd name="T51" fmla="*/ 302 h 322"/>
                  <a:gd name="T52" fmla="*/ 338 w 448"/>
                  <a:gd name="T53" fmla="*/ 304 h 322"/>
                  <a:gd name="T54" fmla="*/ 352 w 448"/>
                  <a:gd name="T55" fmla="*/ 316 h 322"/>
                  <a:gd name="T56" fmla="*/ 374 w 448"/>
                  <a:gd name="T57" fmla="*/ 288 h 322"/>
                  <a:gd name="T58" fmla="*/ 376 w 448"/>
                  <a:gd name="T59" fmla="*/ 252 h 322"/>
                  <a:gd name="T60" fmla="*/ 358 w 448"/>
                  <a:gd name="T61" fmla="*/ 232 h 322"/>
                  <a:gd name="T62" fmla="*/ 360 w 448"/>
                  <a:gd name="T63" fmla="*/ 200 h 322"/>
                  <a:gd name="T64" fmla="*/ 370 w 448"/>
                  <a:gd name="T65" fmla="*/ 186 h 322"/>
                  <a:gd name="T66" fmla="*/ 378 w 448"/>
                  <a:gd name="T67" fmla="*/ 142 h 322"/>
                  <a:gd name="T68" fmla="*/ 406 w 448"/>
                  <a:gd name="T69" fmla="*/ 128 h 322"/>
                  <a:gd name="T70" fmla="*/ 426 w 448"/>
                  <a:gd name="T71" fmla="*/ 108 h 322"/>
                  <a:gd name="T72" fmla="*/ 438 w 448"/>
                  <a:gd name="T73" fmla="*/ 104 h 322"/>
                  <a:gd name="T74" fmla="*/ 446 w 448"/>
                  <a:gd name="T75" fmla="*/ 90 h 322"/>
                  <a:gd name="T76" fmla="*/ 448 w 448"/>
                  <a:gd name="T77" fmla="*/ 72 h 322"/>
                  <a:gd name="T78" fmla="*/ 438 w 448"/>
                  <a:gd name="T79" fmla="*/ 52 h 322"/>
                  <a:gd name="T80" fmla="*/ 422 w 448"/>
                  <a:gd name="T81" fmla="*/ 56 h 322"/>
                  <a:gd name="T82" fmla="*/ 394 w 448"/>
                  <a:gd name="T83" fmla="*/ 52 h 322"/>
                  <a:gd name="T84" fmla="*/ 376 w 448"/>
                  <a:gd name="T85" fmla="*/ 44 h 322"/>
                  <a:gd name="T86" fmla="*/ 368 w 448"/>
                  <a:gd name="T87" fmla="*/ 40 h 322"/>
                  <a:gd name="T88" fmla="*/ 366 w 448"/>
                  <a:gd name="T89" fmla="*/ 54 h 322"/>
                  <a:gd name="T90" fmla="*/ 340 w 448"/>
                  <a:gd name="T91" fmla="*/ 68 h 322"/>
                  <a:gd name="T92" fmla="*/ 314 w 448"/>
                  <a:gd name="T93" fmla="*/ 68 h 322"/>
                  <a:gd name="T94" fmla="*/ 294 w 448"/>
                  <a:gd name="T95" fmla="*/ 46 h 322"/>
                  <a:gd name="T96" fmla="*/ 276 w 448"/>
                  <a:gd name="T97" fmla="*/ 20 h 322"/>
                  <a:gd name="T98" fmla="*/ 242 w 448"/>
                  <a:gd name="T99" fmla="*/ 22 h 322"/>
                  <a:gd name="T100" fmla="*/ 224 w 448"/>
                  <a:gd name="T101" fmla="*/ 36 h 322"/>
                  <a:gd name="T102" fmla="*/ 208 w 448"/>
                  <a:gd name="T103" fmla="*/ 46 h 322"/>
                  <a:gd name="T104" fmla="*/ 190 w 448"/>
                  <a:gd name="T105" fmla="*/ 34 h 322"/>
                  <a:gd name="T106" fmla="*/ 192 w 448"/>
                  <a:gd name="T107" fmla="*/ 10 h 322"/>
                  <a:gd name="T108" fmla="*/ 176 w 448"/>
                  <a:gd name="T109" fmla="*/ 0 h 322"/>
                  <a:gd name="T110" fmla="*/ 148 w 448"/>
                  <a:gd name="T111" fmla="*/ 2 h 322"/>
                  <a:gd name="T112" fmla="*/ 140 w 448"/>
                  <a:gd name="T113" fmla="*/ 14 h 322"/>
                  <a:gd name="T114" fmla="*/ 140 w 448"/>
                  <a:gd name="T115" fmla="*/ 32 h 322"/>
                  <a:gd name="T116" fmla="*/ 114 w 448"/>
                  <a:gd name="T117" fmla="*/ 52 h 322"/>
                  <a:gd name="T118" fmla="*/ 90 w 448"/>
                  <a:gd name="T119" fmla="*/ 64 h 322"/>
                  <a:gd name="T120" fmla="*/ 66 w 448"/>
                  <a:gd name="T121" fmla="*/ 6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8" h="322">
                    <a:moveTo>
                      <a:pt x="66" y="60"/>
                    </a:moveTo>
                    <a:lnTo>
                      <a:pt x="30" y="64"/>
                    </a:lnTo>
                    <a:lnTo>
                      <a:pt x="32" y="80"/>
                    </a:lnTo>
                    <a:lnTo>
                      <a:pt x="54" y="92"/>
                    </a:lnTo>
                    <a:lnTo>
                      <a:pt x="60" y="130"/>
                    </a:lnTo>
                    <a:lnTo>
                      <a:pt x="52" y="162"/>
                    </a:lnTo>
                    <a:lnTo>
                      <a:pt x="26" y="178"/>
                    </a:lnTo>
                    <a:lnTo>
                      <a:pt x="12" y="190"/>
                    </a:lnTo>
                    <a:lnTo>
                      <a:pt x="14" y="226"/>
                    </a:lnTo>
                    <a:lnTo>
                      <a:pt x="0" y="242"/>
                    </a:lnTo>
                    <a:lnTo>
                      <a:pt x="0" y="270"/>
                    </a:lnTo>
                    <a:lnTo>
                      <a:pt x="24" y="292"/>
                    </a:lnTo>
                    <a:lnTo>
                      <a:pt x="32" y="314"/>
                    </a:lnTo>
                    <a:lnTo>
                      <a:pt x="54" y="310"/>
                    </a:lnTo>
                    <a:lnTo>
                      <a:pt x="88" y="292"/>
                    </a:lnTo>
                    <a:lnTo>
                      <a:pt x="114" y="260"/>
                    </a:lnTo>
                    <a:lnTo>
                      <a:pt x="130" y="256"/>
                    </a:lnTo>
                    <a:lnTo>
                      <a:pt x="152" y="276"/>
                    </a:lnTo>
                    <a:lnTo>
                      <a:pt x="176" y="286"/>
                    </a:lnTo>
                    <a:lnTo>
                      <a:pt x="190" y="302"/>
                    </a:lnTo>
                    <a:lnTo>
                      <a:pt x="194" y="322"/>
                    </a:lnTo>
                    <a:lnTo>
                      <a:pt x="228" y="320"/>
                    </a:lnTo>
                    <a:lnTo>
                      <a:pt x="254" y="310"/>
                    </a:lnTo>
                    <a:lnTo>
                      <a:pt x="276" y="320"/>
                    </a:lnTo>
                    <a:lnTo>
                      <a:pt x="300" y="318"/>
                    </a:lnTo>
                    <a:lnTo>
                      <a:pt x="314" y="302"/>
                    </a:lnTo>
                    <a:lnTo>
                      <a:pt x="338" y="304"/>
                    </a:lnTo>
                    <a:lnTo>
                      <a:pt x="352" y="316"/>
                    </a:lnTo>
                    <a:lnTo>
                      <a:pt x="374" y="288"/>
                    </a:lnTo>
                    <a:lnTo>
                      <a:pt x="376" y="252"/>
                    </a:lnTo>
                    <a:lnTo>
                      <a:pt x="358" y="232"/>
                    </a:lnTo>
                    <a:lnTo>
                      <a:pt x="360" y="200"/>
                    </a:lnTo>
                    <a:lnTo>
                      <a:pt x="370" y="186"/>
                    </a:lnTo>
                    <a:lnTo>
                      <a:pt x="378" y="142"/>
                    </a:lnTo>
                    <a:lnTo>
                      <a:pt x="406" y="128"/>
                    </a:lnTo>
                    <a:lnTo>
                      <a:pt x="426" y="108"/>
                    </a:lnTo>
                    <a:lnTo>
                      <a:pt x="438" y="104"/>
                    </a:lnTo>
                    <a:lnTo>
                      <a:pt x="446" y="90"/>
                    </a:lnTo>
                    <a:lnTo>
                      <a:pt x="448" y="72"/>
                    </a:lnTo>
                    <a:lnTo>
                      <a:pt x="438" y="52"/>
                    </a:lnTo>
                    <a:lnTo>
                      <a:pt x="422" y="56"/>
                    </a:lnTo>
                    <a:lnTo>
                      <a:pt x="394" y="52"/>
                    </a:lnTo>
                    <a:lnTo>
                      <a:pt x="376" y="44"/>
                    </a:lnTo>
                    <a:lnTo>
                      <a:pt x="368" y="40"/>
                    </a:lnTo>
                    <a:lnTo>
                      <a:pt x="366" y="54"/>
                    </a:lnTo>
                    <a:lnTo>
                      <a:pt x="340" y="68"/>
                    </a:lnTo>
                    <a:lnTo>
                      <a:pt x="314" y="68"/>
                    </a:lnTo>
                    <a:lnTo>
                      <a:pt x="294" y="46"/>
                    </a:lnTo>
                    <a:lnTo>
                      <a:pt x="276" y="20"/>
                    </a:lnTo>
                    <a:lnTo>
                      <a:pt x="242" y="22"/>
                    </a:lnTo>
                    <a:lnTo>
                      <a:pt x="224" y="36"/>
                    </a:lnTo>
                    <a:lnTo>
                      <a:pt x="208" y="46"/>
                    </a:lnTo>
                    <a:lnTo>
                      <a:pt x="190" y="34"/>
                    </a:lnTo>
                    <a:lnTo>
                      <a:pt x="192" y="10"/>
                    </a:lnTo>
                    <a:lnTo>
                      <a:pt x="176" y="0"/>
                    </a:lnTo>
                    <a:lnTo>
                      <a:pt x="148" y="2"/>
                    </a:lnTo>
                    <a:lnTo>
                      <a:pt x="140" y="14"/>
                    </a:lnTo>
                    <a:lnTo>
                      <a:pt x="140" y="32"/>
                    </a:lnTo>
                    <a:lnTo>
                      <a:pt x="114" y="52"/>
                    </a:lnTo>
                    <a:lnTo>
                      <a:pt x="90" y="64"/>
                    </a:lnTo>
                    <a:lnTo>
                      <a:pt x="66" y="6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gray">
              <a:xfrm>
                <a:off x="2496" y="1912"/>
                <a:ext cx="448" cy="322"/>
              </a:xfrm>
              <a:custGeom>
                <a:avLst/>
                <a:gdLst>
                  <a:gd name="T0" fmla="*/ 66 w 448"/>
                  <a:gd name="T1" fmla="*/ 60 h 322"/>
                  <a:gd name="T2" fmla="*/ 30 w 448"/>
                  <a:gd name="T3" fmla="*/ 64 h 322"/>
                  <a:gd name="T4" fmla="*/ 32 w 448"/>
                  <a:gd name="T5" fmla="*/ 80 h 322"/>
                  <a:gd name="T6" fmla="*/ 54 w 448"/>
                  <a:gd name="T7" fmla="*/ 92 h 322"/>
                  <a:gd name="T8" fmla="*/ 60 w 448"/>
                  <a:gd name="T9" fmla="*/ 130 h 322"/>
                  <a:gd name="T10" fmla="*/ 52 w 448"/>
                  <a:gd name="T11" fmla="*/ 162 h 322"/>
                  <a:gd name="T12" fmla="*/ 26 w 448"/>
                  <a:gd name="T13" fmla="*/ 178 h 322"/>
                  <a:gd name="T14" fmla="*/ 12 w 448"/>
                  <a:gd name="T15" fmla="*/ 190 h 322"/>
                  <a:gd name="T16" fmla="*/ 14 w 448"/>
                  <a:gd name="T17" fmla="*/ 226 h 322"/>
                  <a:gd name="T18" fmla="*/ 0 w 448"/>
                  <a:gd name="T19" fmla="*/ 242 h 322"/>
                  <a:gd name="T20" fmla="*/ 0 w 448"/>
                  <a:gd name="T21" fmla="*/ 270 h 322"/>
                  <a:gd name="T22" fmla="*/ 24 w 448"/>
                  <a:gd name="T23" fmla="*/ 292 h 322"/>
                  <a:gd name="T24" fmla="*/ 32 w 448"/>
                  <a:gd name="T25" fmla="*/ 314 h 322"/>
                  <a:gd name="T26" fmla="*/ 54 w 448"/>
                  <a:gd name="T27" fmla="*/ 310 h 322"/>
                  <a:gd name="T28" fmla="*/ 88 w 448"/>
                  <a:gd name="T29" fmla="*/ 292 h 322"/>
                  <a:gd name="T30" fmla="*/ 114 w 448"/>
                  <a:gd name="T31" fmla="*/ 260 h 322"/>
                  <a:gd name="T32" fmla="*/ 130 w 448"/>
                  <a:gd name="T33" fmla="*/ 256 h 322"/>
                  <a:gd name="T34" fmla="*/ 152 w 448"/>
                  <a:gd name="T35" fmla="*/ 276 h 322"/>
                  <a:gd name="T36" fmla="*/ 176 w 448"/>
                  <a:gd name="T37" fmla="*/ 286 h 322"/>
                  <a:gd name="T38" fmla="*/ 190 w 448"/>
                  <a:gd name="T39" fmla="*/ 302 h 322"/>
                  <a:gd name="T40" fmla="*/ 194 w 448"/>
                  <a:gd name="T41" fmla="*/ 322 h 322"/>
                  <a:gd name="T42" fmla="*/ 228 w 448"/>
                  <a:gd name="T43" fmla="*/ 320 h 322"/>
                  <a:gd name="T44" fmla="*/ 254 w 448"/>
                  <a:gd name="T45" fmla="*/ 310 h 322"/>
                  <a:gd name="T46" fmla="*/ 276 w 448"/>
                  <a:gd name="T47" fmla="*/ 320 h 322"/>
                  <a:gd name="T48" fmla="*/ 300 w 448"/>
                  <a:gd name="T49" fmla="*/ 318 h 322"/>
                  <a:gd name="T50" fmla="*/ 314 w 448"/>
                  <a:gd name="T51" fmla="*/ 302 h 322"/>
                  <a:gd name="T52" fmla="*/ 338 w 448"/>
                  <a:gd name="T53" fmla="*/ 304 h 322"/>
                  <a:gd name="T54" fmla="*/ 352 w 448"/>
                  <a:gd name="T55" fmla="*/ 316 h 322"/>
                  <a:gd name="T56" fmla="*/ 374 w 448"/>
                  <a:gd name="T57" fmla="*/ 288 h 322"/>
                  <a:gd name="T58" fmla="*/ 376 w 448"/>
                  <a:gd name="T59" fmla="*/ 252 h 322"/>
                  <a:gd name="T60" fmla="*/ 358 w 448"/>
                  <a:gd name="T61" fmla="*/ 232 h 322"/>
                  <a:gd name="T62" fmla="*/ 360 w 448"/>
                  <a:gd name="T63" fmla="*/ 200 h 322"/>
                  <a:gd name="T64" fmla="*/ 370 w 448"/>
                  <a:gd name="T65" fmla="*/ 186 h 322"/>
                  <a:gd name="T66" fmla="*/ 378 w 448"/>
                  <a:gd name="T67" fmla="*/ 142 h 322"/>
                  <a:gd name="T68" fmla="*/ 406 w 448"/>
                  <a:gd name="T69" fmla="*/ 128 h 322"/>
                  <a:gd name="T70" fmla="*/ 426 w 448"/>
                  <a:gd name="T71" fmla="*/ 108 h 322"/>
                  <a:gd name="T72" fmla="*/ 438 w 448"/>
                  <a:gd name="T73" fmla="*/ 104 h 322"/>
                  <a:gd name="T74" fmla="*/ 446 w 448"/>
                  <a:gd name="T75" fmla="*/ 90 h 322"/>
                  <a:gd name="T76" fmla="*/ 448 w 448"/>
                  <a:gd name="T77" fmla="*/ 72 h 322"/>
                  <a:gd name="T78" fmla="*/ 438 w 448"/>
                  <a:gd name="T79" fmla="*/ 52 h 322"/>
                  <a:gd name="T80" fmla="*/ 422 w 448"/>
                  <a:gd name="T81" fmla="*/ 56 h 322"/>
                  <a:gd name="T82" fmla="*/ 394 w 448"/>
                  <a:gd name="T83" fmla="*/ 52 h 322"/>
                  <a:gd name="T84" fmla="*/ 376 w 448"/>
                  <a:gd name="T85" fmla="*/ 44 h 322"/>
                  <a:gd name="T86" fmla="*/ 368 w 448"/>
                  <a:gd name="T87" fmla="*/ 40 h 322"/>
                  <a:gd name="T88" fmla="*/ 366 w 448"/>
                  <a:gd name="T89" fmla="*/ 54 h 322"/>
                  <a:gd name="T90" fmla="*/ 340 w 448"/>
                  <a:gd name="T91" fmla="*/ 68 h 322"/>
                  <a:gd name="T92" fmla="*/ 314 w 448"/>
                  <a:gd name="T93" fmla="*/ 68 h 322"/>
                  <a:gd name="T94" fmla="*/ 294 w 448"/>
                  <a:gd name="T95" fmla="*/ 46 h 322"/>
                  <a:gd name="T96" fmla="*/ 276 w 448"/>
                  <a:gd name="T97" fmla="*/ 20 h 322"/>
                  <a:gd name="T98" fmla="*/ 242 w 448"/>
                  <a:gd name="T99" fmla="*/ 22 h 322"/>
                  <a:gd name="T100" fmla="*/ 224 w 448"/>
                  <a:gd name="T101" fmla="*/ 36 h 322"/>
                  <a:gd name="T102" fmla="*/ 208 w 448"/>
                  <a:gd name="T103" fmla="*/ 46 h 322"/>
                  <a:gd name="T104" fmla="*/ 190 w 448"/>
                  <a:gd name="T105" fmla="*/ 34 h 322"/>
                  <a:gd name="T106" fmla="*/ 192 w 448"/>
                  <a:gd name="T107" fmla="*/ 10 h 322"/>
                  <a:gd name="T108" fmla="*/ 176 w 448"/>
                  <a:gd name="T109" fmla="*/ 0 h 322"/>
                  <a:gd name="T110" fmla="*/ 148 w 448"/>
                  <a:gd name="T111" fmla="*/ 2 h 322"/>
                  <a:gd name="T112" fmla="*/ 140 w 448"/>
                  <a:gd name="T113" fmla="*/ 14 h 322"/>
                  <a:gd name="T114" fmla="*/ 140 w 448"/>
                  <a:gd name="T115" fmla="*/ 32 h 322"/>
                  <a:gd name="T116" fmla="*/ 114 w 448"/>
                  <a:gd name="T117" fmla="*/ 52 h 322"/>
                  <a:gd name="T118" fmla="*/ 90 w 448"/>
                  <a:gd name="T119" fmla="*/ 64 h 322"/>
                  <a:gd name="T120" fmla="*/ 66 w 448"/>
                  <a:gd name="T121" fmla="*/ 6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8" h="322">
                    <a:moveTo>
                      <a:pt x="66" y="60"/>
                    </a:moveTo>
                    <a:lnTo>
                      <a:pt x="30" y="64"/>
                    </a:lnTo>
                    <a:lnTo>
                      <a:pt x="32" y="80"/>
                    </a:lnTo>
                    <a:lnTo>
                      <a:pt x="54" y="92"/>
                    </a:lnTo>
                    <a:lnTo>
                      <a:pt x="60" y="130"/>
                    </a:lnTo>
                    <a:lnTo>
                      <a:pt x="52" y="162"/>
                    </a:lnTo>
                    <a:lnTo>
                      <a:pt x="26" y="178"/>
                    </a:lnTo>
                    <a:lnTo>
                      <a:pt x="12" y="190"/>
                    </a:lnTo>
                    <a:lnTo>
                      <a:pt x="14" y="226"/>
                    </a:lnTo>
                    <a:lnTo>
                      <a:pt x="0" y="242"/>
                    </a:lnTo>
                    <a:lnTo>
                      <a:pt x="0" y="270"/>
                    </a:lnTo>
                    <a:lnTo>
                      <a:pt x="24" y="292"/>
                    </a:lnTo>
                    <a:lnTo>
                      <a:pt x="32" y="314"/>
                    </a:lnTo>
                    <a:lnTo>
                      <a:pt x="54" y="310"/>
                    </a:lnTo>
                    <a:lnTo>
                      <a:pt x="88" y="292"/>
                    </a:lnTo>
                    <a:lnTo>
                      <a:pt x="114" y="260"/>
                    </a:lnTo>
                    <a:lnTo>
                      <a:pt x="130" y="256"/>
                    </a:lnTo>
                    <a:lnTo>
                      <a:pt x="152" y="276"/>
                    </a:lnTo>
                    <a:lnTo>
                      <a:pt x="176" y="286"/>
                    </a:lnTo>
                    <a:lnTo>
                      <a:pt x="190" y="302"/>
                    </a:lnTo>
                    <a:lnTo>
                      <a:pt x="194" y="322"/>
                    </a:lnTo>
                    <a:lnTo>
                      <a:pt x="228" y="320"/>
                    </a:lnTo>
                    <a:lnTo>
                      <a:pt x="254" y="310"/>
                    </a:lnTo>
                    <a:lnTo>
                      <a:pt x="276" y="320"/>
                    </a:lnTo>
                    <a:lnTo>
                      <a:pt x="300" y="318"/>
                    </a:lnTo>
                    <a:lnTo>
                      <a:pt x="314" y="302"/>
                    </a:lnTo>
                    <a:lnTo>
                      <a:pt x="338" y="304"/>
                    </a:lnTo>
                    <a:lnTo>
                      <a:pt x="352" y="316"/>
                    </a:lnTo>
                    <a:lnTo>
                      <a:pt x="374" y="288"/>
                    </a:lnTo>
                    <a:lnTo>
                      <a:pt x="376" y="252"/>
                    </a:lnTo>
                    <a:lnTo>
                      <a:pt x="358" y="232"/>
                    </a:lnTo>
                    <a:lnTo>
                      <a:pt x="360" y="200"/>
                    </a:lnTo>
                    <a:lnTo>
                      <a:pt x="370" y="186"/>
                    </a:lnTo>
                    <a:lnTo>
                      <a:pt x="378" y="142"/>
                    </a:lnTo>
                    <a:lnTo>
                      <a:pt x="406" y="128"/>
                    </a:lnTo>
                    <a:lnTo>
                      <a:pt x="426" y="108"/>
                    </a:lnTo>
                    <a:lnTo>
                      <a:pt x="438" y="104"/>
                    </a:lnTo>
                    <a:lnTo>
                      <a:pt x="446" y="90"/>
                    </a:lnTo>
                    <a:lnTo>
                      <a:pt x="448" y="72"/>
                    </a:lnTo>
                    <a:lnTo>
                      <a:pt x="438" y="52"/>
                    </a:lnTo>
                    <a:lnTo>
                      <a:pt x="422" y="56"/>
                    </a:lnTo>
                    <a:lnTo>
                      <a:pt x="394" y="52"/>
                    </a:lnTo>
                    <a:lnTo>
                      <a:pt x="376" y="44"/>
                    </a:lnTo>
                    <a:lnTo>
                      <a:pt x="368" y="40"/>
                    </a:lnTo>
                    <a:lnTo>
                      <a:pt x="366" y="54"/>
                    </a:lnTo>
                    <a:lnTo>
                      <a:pt x="340" y="68"/>
                    </a:lnTo>
                    <a:lnTo>
                      <a:pt x="314" y="68"/>
                    </a:lnTo>
                    <a:lnTo>
                      <a:pt x="294" y="46"/>
                    </a:lnTo>
                    <a:lnTo>
                      <a:pt x="276" y="20"/>
                    </a:lnTo>
                    <a:lnTo>
                      <a:pt x="242" y="22"/>
                    </a:lnTo>
                    <a:lnTo>
                      <a:pt x="224" y="36"/>
                    </a:lnTo>
                    <a:lnTo>
                      <a:pt x="208" y="46"/>
                    </a:lnTo>
                    <a:lnTo>
                      <a:pt x="190" y="34"/>
                    </a:lnTo>
                    <a:lnTo>
                      <a:pt x="192" y="10"/>
                    </a:lnTo>
                    <a:lnTo>
                      <a:pt x="176" y="0"/>
                    </a:lnTo>
                    <a:lnTo>
                      <a:pt x="148" y="2"/>
                    </a:lnTo>
                    <a:lnTo>
                      <a:pt x="140" y="14"/>
                    </a:lnTo>
                    <a:lnTo>
                      <a:pt x="140" y="32"/>
                    </a:lnTo>
                    <a:lnTo>
                      <a:pt x="114" y="52"/>
                    </a:lnTo>
                    <a:lnTo>
                      <a:pt x="90" y="64"/>
                    </a:lnTo>
                    <a:lnTo>
                      <a:pt x="66" y="6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Freeform 24"/>
              <p:cNvSpPr>
                <a:spLocks/>
              </p:cNvSpPr>
              <p:nvPr/>
            </p:nvSpPr>
            <p:spPr bwMode="gray">
              <a:xfrm>
                <a:off x="2848" y="2016"/>
                <a:ext cx="488" cy="452"/>
              </a:xfrm>
              <a:custGeom>
                <a:avLst/>
                <a:gdLst>
                  <a:gd name="T0" fmla="*/ 22 w 488"/>
                  <a:gd name="T1" fmla="*/ 184 h 452"/>
                  <a:gd name="T2" fmla="*/ 6 w 488"/>
                  <a:gd name="T3" fmla="*/ 128 h 452"/>
                  <a:gd name="T4" fmla="*/ 18 w 488"/>
                  <a:gd name="T5" fmla="*/ 82 h 452"/>
                  <a:gd name="T6" fmla="*/ 56 w 488"/>
                  <a:gd name="T7" fmla="*/ 24 h 452"/>
                  <a:gd name="T8" fmla="*/ 88 w 488"/>
                  <a:gd name="T9" fmla="*/ 0 h 452"/>
                  <a:gd name="T10" fmla="*/ 124 w 488"/>
                  <a:gd name="T11" fmla="*/ 18 h 452"/>
                  <a:gd name="T12" fmla="*/ 172 w 488"/>
                  <a:gd name="T13" fmla="*/ 32 h 452"/>
                  <a:gd name="T14" fmla="*/ 186 w 488"/>
                  <a:gd name="T15" fmla="*/ 84 h 452"/>
                  <a:gd name="T16" fmla="*/ 240 w 488"/>
                  <a:gd name="T17" fmla="*/ 92 h 452"/>
                  <a:gd name="T18" fmla="*/ 268 w 488"/>
                  <a:gd name="T19" fmla="*/ 86 h 452"/>
                  <a:gd name="T20" fmla="*/ 310 w 488"/>
                  <a:gd name="T21" fmla="*/ 108 h 452"/>
                  <a:gd name="T22" fmla="*/ 370 w 488"/>
                  <a:gd name="T23" fmla="*/ 120 h 452"/>
                  <a:gd name="T24" fmla="*/ 436 w 488"/>
                  <a:gd name="T25" fmla="*/ 84 h 452"/>
                  <a:gd name="T26" fmla="*/ 424 w 488"/>
                  <a:gd name="T27" fmla="*/ 120 h 452"/>
                  <a:gd name="T28" fmla="*/ 450 w 488"/>
                  <a:gd name="T29" fmla="*/ 144 h 452"/>
                  <a:gd name="T30" fmla="*/ 488 w 488"/>
                  <a:gd name="T31" fmla="*/ 164 h 452"/>
                  <a:gd name="T32" fmla="*/ 462 w 488"/>
                  <a:gd name="T33" fmla="*/ 194 h 452"/>
                  <a:gd name="T34" fmla="*/ 382 w 488"/>
                  <a:gd name="T35" fmla="*/ 254 h 452"/>
                  <a:gd name="T36" fmla="*/ 364 w 488"/>
                  <a:gd name="T37" fmla="*/ 286 h 452"/>
                  <a:gd name="T38" fmla="*/ 310 w 488"/>
                  <a:gd name="T39" fmla="*/ 280 h 452"/>
                  <a:gd name="T40" fmla="*/ 270 w 488"/>
                  <a:gd name="T41" fmla="*/ 324 h 452"/>
                  <a:gd name="T42" fmla="*/ 306 w 488"/>
                  <a:gd name="T43" fmla="*/ 346 h 452"/>
                  <a:gd name="T44" fmla="*/ 330 w 488"/>
                  <a:gd name="T45" fmla="*/ 310 h 452"/>
                  <a:gd name="T46" fmla="*/ 364 w 488"/>
                  <a:gd name="T47" fmla="*/ 330 h 452"/>
                  <a:gd name="T48" fmla="*/ 352 w 488"/>
                  <a:gd name="T49" fmla="*/ 360 h 452"/>
                  <a:gd name="T50" fmla="*/ 356 w 488"/>
                  <a:gd name="T51" fmla="*/ 398 h 452"/>
                  <a:gd name="T52" fmla="*/ 318 w 488"/>
                  <a:gd name="T53" fmla="*/ 446 h 452"/>
                  <a:gd name="T54" fmla="*/ 266 w 488"/>
                  <a:gd name="T55" fmla="*/ 434 h 452"/>
                  <a:gd name="T56" fmla="*/ 224 w 488"/>
                  <a:gd name="T57" fmla="*/ 390 h 452"/>
                  <a:gd name="T58" fmla="*/ 158 w 488"/>
                  <a:gd name="T59" fmla="*/ 400 h 452"/>
                  <a:gd name="T60" fmla="*/ 148 w 488"/>
                  <a:gd name="T61" fmla="*/ 448 h 452"/>
                  <a:gd name="T62" fmla="*/ 106 w 488"/>
                  <a:gd name="T63" fmla="*/ 434 h 452"/>
                  <a:gd name="T64" fmla="*/ 76 w 488"/>
                  <a:gd name="T65" fmla="*/ 398 h 452"/>
                  <a:gd name="T66" fmla="*/ 62 w 488"/>
                  <a:gd name="T67" fmla="*/ 364 h 452"/>
                  <a:gd name="T68" fmla="*/ 52 w 488"/>
                  <a:gd name="T69" fmla="*/ 308 h 452"/>
                  <a:gd name="T70" fmla="*/ 14 w 488"/>
                  <a:gd name="T71" fmla="*/ 268 h 452"/>
                  <a:gd name="T72" fmla="*/ 2 w 488"/>
                  <a:gd name="T73" fmla="*/ 22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8" h="452">
                    <a:moveTo>
                      <a:pt x="0" y="212"/>
                    </a:moveTo>
                    <a:lnTo>
                      <a:pt x="22" y="184"/>
                    </a:lnTo>
                    <a:lnTo>
                      <a:pt x="24" y="148"/>
                    </a:lnTo>
                    <a:lnTo>
                      <a:pt x="6" y="128"/>
                    </a:lnTo>
                    <a:lnTo>
                      <a:pt x="8" y="96"/>
                    </a:lnTo>
                    <a:lnTo>
                      <a:pt x="18" y="82"/>
                    </a:lnTo>
                    <a:lnTo>
                      <a:pt x="26" y="38"/>
                    </a:lnTo>
                    <a:lnTo>
                      <a:pt x="56" y="24"/>
                    </a:lnTo>
                    <a:lnTo>
                      <a:pt x="74" y="4"/>
                    </a:lnTo>
                    <a:lnTo>
                      <a:pt x="88" y="0"/>
                    </a:lnTo>
                    <a:lnTo>
                      <a:pt x="114" y="8"/>
                    </a:lnTo>
                    <a:lnTo>
                      <a:pt x="124" y="18"/>
                    </a:lnTo>
                    <a:lnTo>
                      <a:pt x="154" y="18"/>
                    </a:lnTo>
                    <a:lnTo>
                      <a:pt x="172" y="32"/>
                    </a:lnTo>
                    <a:lnTo>
                      <a:pt x="186" y="56"/>
                    </a:lnTo>
                    <a:lnTo>
                      <a:pt x="186" y="84"/>
                    </a:lnTo>
                    <a:lnTo>
                      <a:pt x="204" y="94"/>
                    </a:lnTo>
                    <a:lnTo>
                      <a:pt x="240" y="92"/>
                    </a:lnTo>
                    <a:lnTo>
                      <a:pt x="256" y="94"/>
                    </a:lnTo>
                    <a:lnTo>
                      <a:pt x="268" y="86"/>
                    </a:lnTo>
                    <a:lnTo>
                      <a:pt x="290" y="86"/>
                    </a:lnTo>
                    <a:lnTo>
                      <a:pt x="310" y="108"/>
                    </a:lnTo>
                    <a:lnTo>
                      <a:pt x="348" y="114"/>
                    </a:lnTo>
                    <a:lnTo>
                      <a:pt x="370" y="120"/>
                    </a:lnTo>
                    <a:lnTo>
                      <a:pt x="408" y="82"/>
                    </a:lnTo>
                    <a:lnTo>
                      <a:pt x="436" y="84"/>
                    </a:lnTo>
                    <a:lnTo>
                      <a:pt x="442" y="104"/>
                    </a:lnTo>
                    <a:lnTo>
                      <a:pt x="424" y="120"/>
                    </a:lnTo>
                    <a:lnTo>
                      <a:pt x="430" y="138"/>
                    </a:lnTo>
                    <a:lnTo>
                      <a:pt x="450" y="144"/>
                    </a:lnTo>
                    <a:lnTo>
                      <a:pt x="468" y="162"/>
                    </a:lnTo>
                    <a:lnTo>
                      <a:pt x="488" y="164"/>
                    </a:lnTo>
                    <a:lnTo>
                      <a:pt x="486" y="182"/>
                    </a:lnTo>
                    <a:lnTo>
                      <a:pt x="462" y="194"/>
                    </a:lnTo>
                    <a:lnTo>
                      <a:pt x="414" y="230"/>
                    </a:lnTo>
                    <a:lnTo>
                      <a:pt x="382" y="254"/>
                    </a:lnTo>
                    <a:lnTo>
                      <a:pt x="376" y="278"/>
                    </a:lnTo>
                    <a:lnTo>
                      <a:pt x="364" y="286"/>
                    </a:lnTo>
                    <a:lnTo>
                      <a:pt x="330" y="276"/>
                    </a:lnTo>
                    <a:lnTo>
                      <a:pt x="310" y="280"/>
                    </a:lnTo>
                    <a:lnTo>
                      <a:pt x="278" y="302"/>
                    </a:lnTo>
                    <a:lnTo>
                      <a:pt x="270" y="324"/>
                    </a:lnTo>
                    <a:lnTo>
                      <a:pt x="284" y="344"/>
                    </a:lnTo>
                    <a:lnTo>
                      <a:pt x="306" y="346"/>
                    </a:lnTo>
                    <a:lnTo>
                      <a:pt x="320" y="322"/>
                    </a:lnTo>
                    <a:lnTo>
                      <a:pt x="330" y="310"/>
                    </a:lnTo>
                    <a:lnTo>
                      <a:pt x="354" y="310"/>
                    </a:lnTo>
                    <a:lnTo>
                      <a:pt x="364" y="330"/>
                    </a:lnTo>
                    <a:lnTo>
                      <a:pt x="348" y="342"/>
                    </a:lnTo>
                    <a:lnTo>
                      <a:pt x="352" y="360"/>
                    </a:lnTo>
                    <a:lnTo>
                      <a:pt x="362" y="374"/>
                    </a:lnTo>
                    <a:lnTo>
                      <a:pt x="356" y="398"/>
                    </a:lnTo>
                    <a:lnTo>
                      <a:pt x="332" y="428"/>
                    </a:lnTo>
                    <a:lnTo>
                      <a:pt x="318" y="446"/>
                    </a:lnTo>
                    <a:lnTo>
                      <a:pt x="288" y="446"/>
                    </a:lnTo>
                    <a:lnTo>
                      <a:pt x="266" y="434"/>
                    </a:lnTo>
                    <a:lnTo>
                      <a:pt x="242" y="412"/>
                    </a:lnTo>
                    <a:lnTo>
                      <a:pt x="224" y="390"/>
                    </a:lnTo>
                    <a:lnTo>
                      <a:pt x="200" y="400"/>
                    </a:lnTo>
                    <a:lnTo>
                      <a:pt x="158" y="400"/>
                    </a:lnTo>
                    <a:lnTo>
                      <a:pt x="150" y="408"/>
                    </a:lnTo>
                    <a:lnTo>
                      <a:pt x="148" y="448"/>
                    </a:lnTo>
                    <a:lnTo>
                      <a:pt x="132" y="452"/>
                    </a:lnTo>
                    <a:lnTo>
                      <a:pt x="106" y="434"/>
                    </a:lnTo>
                    <a:lnTo>
                      <a:pt x="82" y="432"/>
                    </a:lnTo>
                    <a:lnTo>
                      <a:pt x="76" y="398"/>
                    </a:lnTo>
                    <a:lnTo>
                      <a:pt x="74" y="370"/>
                    </a:lnTo>
                    <a:lnTo>
                      <a:pt x="62" y="364"/>
                    </a:lnTo>
                    <a:lnTo>
                      <a:pt x="64" y="324"/>
                    </a:lnTo>
                    <a:lnTo>
                      <a:pt x="52" y="308"/>
                    </a:lnTo>
                    <a:lnTo>
                      <a:pt x="36" y="290"/>
                    </a:lnTo>
                    <a:lnTo>
                      <a:pt x="14" y="268"/>
                    </a:lnTo>
                    <a:lnTo>
                      <a:pt x="14" y="236"/>
                    </a:lnTo>
                    <a:lnTo>
                      <a:pt x="2" y="224"/>
                    </a:lnTo>
                    <a:lnTo>
                      <a:pt x="0" y="21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gray">
              <a:xfrm>
                <a:off x="2848" y="2016"/>
                <a:ext cx="488" cy="452"/>
              </a:xfrm>
              <a:custGeom>
                <a:avLst/>
                <a:gdLst>
                  <a:gd name="T0" fmla="*/ 22 w 488"/>
                  <a:gd name="T1" fmla="*/ 184 h 452"/>
                  <a:gd name="T2" fmla="*/ 6 w 488"/>
                  <a:gd name="T3" fmla="*/ 128 h 452"/>
                  <a:gd name="T4" fmla="*/ 18 w 488"/>
                  <a:gd name="T5" fmla="*/ 82 h 452"/>
                  <a:gd name="T6" fmla="*/ 56 w 488"/>
                  <a:gd name="T7" fmla="*/ 24 h 452"/>
                  <a:gd name="T8" fmla="*/ 88 w 488"/>
                  <a:gd name="T9" fmla="*/ 0 h 452"/>
                  <a:gd name="T10" fmla="*/ 124 w 488"/>
                  <a:gd name="T11" fmla="*/ 18 h 452"/>
                  <a:gd name="T12" fmla="*/ 172 w 488"/>
                  <a:gd name="T13" fmla="*/ 32 h 452"/>
                  <a:gd name="T14" fmla="*/ 186 w 488"/>
                  <a:gd name="T15" fmla="*/ 84 h 452"/>
                  <a:gd name="T16" fmla="*/ 240 w 488"/>
                  <a:gd name="T17" fmla="*/ 92 h 452"/>
                  <a:gd name="T18" fmla="*/ 268 w 488"/>
                  <a:gd name="T19" fmla="*/ 86 h 452"/>
                  <a:gd name="T20" fmla="*/ 310 w 488"/>
                  <a:gd name="T21" fmla="*/ 108 h 452"/>
                  <a:gd name="T22" fmla="*/ 370 w 488"/>
                  <a:gd name="T23" fmla="*/ 120 h 452"/>
                  <a:gd name="T24" fmla="*/ 436 w 488"/>
                  <a:gd name="T25" fmla="*/ 84 h 452"/>
                  <a:gd name="T26" fmla="*/ 424 w 488"/>
                  <a:gd name="T27" fmla="*/ 120 h 452"/>
                  <a:gd name="T28" fmla="*/ 450 w 488"/>
                  <a:gd name="T29" fmla="*/ 144 h 452"/>
                  <a:gd name="T30" fmla="*/ 488 w 488"/>
                  <a:gd name="T31" fmla="*/ 164 h 452"/>
                  <a:gd name="T32" fmla="*/ 462 w 488"/>
                  <a:gd name="T33" fmla="*/ 194 h 452"/>
                  <a:gd name="T34" fmla="*/ 382 w 488"/>
                  <a:gd name="T35" fmla="*/ 254 h 452"/>
                  <a:gd name="T36" fmla="*/ 364 w 488"/>
                  <a:gd name="T37" fmla="*/ 286 h 452"/>
                  <a:gd name="T38" fmla="*/ 310 w 488"/>
                  <a:gd name="T39" fmla="*/ 280 h 452"/>
                  <a:gd name="T40" fmla="*/ 270 w 488"/>
                  <a:gd name="T41" fmla="*/ 324 h 452"/>
                  <a:gd name="T42" fmla="*/ 306 w 488"/>
                  <a:gd name="T43" fmla="*/ 346 h 452"/>
                  <a:gd name="T44" fmla="*/ 330 w 488"/>
                  <a:gd name="T45" fmla="*/ 310 h 452"/>
                  <a:gd name="T46" fmla="*/ 364 w 488"/>
                  <a:gd name="T47" fmla="*/ 330 h 452"/>
                  <a:gd name="T48" fmla="*/ 352 w 488"/>
                  <a:gd name="T49" fmla="*/ 360 h 452"/>
                  <a:gd name="T50" fmla="*/ 356 w 488"/>
                  <a:gd name="T51" fmla="*/ 398 h 452"/>
                  <a:gd name="T52" fmla="*/ 318 w 488"/>
                  <a:gd name="T53" fmla="*/ 446 h 452"/>
                  <a:gd name="T54" fmla="*/ 266 w 488"/>
                  <a:gd name="T55" fmla="*/ 434 h 452"/>
                  <a:gd name="T56" fmla="*/ 224 w 488"/>
                  <a:gd name="T57" fmla="*/ 390 h 452"/>
                  <a:gd name="T58" fmla="*/ 158 w 488"/>
                  <a:gd name="T59" fmla="*/ 400 h 452"/>
                  <a:gd name="T60" fmla="*/ 148 w 488"/>
                  <a:gd name="T61" fmla="*/ 448 h 452"/>
                  <a:gd name="T62" fmla="*/ 106 w 488"/>
                  <a:gd name="T63" fmla="*/ 434 h 452"/>
                  <a:gd name="T64" fmla="*/ 76 w 488"/>
                  <a:gd name="T65" fmla="*/ 398 h 452"/>
                  <a:gd name="T66" fmla="*/ 62 w 488"/>
                  <a:gd name="T67" fmla="*/ 364 h 452"/>
                  <a:gd name="T68" fmla="*/ 52 w 488"/>
                  <a:gd name="T69" fmla="*/ 308 h 452"/>
                  <a:gd name="T70" fmla="*/ 14 w 488"/>
                  <a:gd name="T71" fmla="*/ 268 h 452"/>
                  <a:gd name="T72" fmla="*/ 2 w 488"/>
                  <a:gd name="T73" fmla="*/ 22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8" h="452">
                    <a:moveTo>
                      <a:pt x="0" y="212"/>
                    </a:moveTo>
                    <a:lnTo>
                      <a:pt x="22" y="184"/>
                    </a:lnTo>
                    <a:lnTo>
                      <a:pt x="24" y="148"/>
                    </a:lnTo>
                    <a:lnTo>
                      <a:pt x="6" y="128"/>
                    </a:lnTo>
                    <a:lnTo>
                      <a:pt x="8" y="96"/>
                    </a:lnTo>
                    <a:lnTo>
                      <a:pt x="18" y="82"/>
                    </a:lnTo>
                    <a:lnTo>
                      <a:pt x="26" y="38"/>
                    </a:lnTo>
                    <a:lnTo>
                      <a:pt x="56" y="24"/>
                    </a:lnTo>
                    <a:lnTo>
                      <a:pt x="74" y="4"/>
                    </a:lnTo>
                    <a:lnTo>
                      <a:pt x="88" y="0"/>
                    </a:lnTo>
                    <a:lnTo>
                      <a:pt x="114" y="8"/>
                    </a:lnTo>
                    <a:lnTo>
                      <a:pt x="124" y="18"/>
                    </a:lnTo>
                    <a:lnTo>
                      <a:pt x="154" y="18"/>
                    </a:lnTo>
                    <a:lnTo>
                      <a:pt x="172" y="32"/>
                    </a:lnTo>
                    <a:lnTo>
                      <a:pt x="186" y="56"/>
                    </a:lnTo>
                    <a:lnTo>
                      <a:pt x="186" y="84"/>
                    </a:lnTo>
                    <a:lnTo>
                      <a:pt x="204" y="94"/>
                    </a:lnTo>
                    <a:lnTo>
                      <a:pt x="240" y="92"/>
                    </a:lnTo>
                    <a:lnTo>
                      <a:pt x="256" y="94"/>
                    </a:lnTo>
                    <a:lnTo>
                      <a:pt x="268" y="86"/>
                    </a:lnTo>
                    <a:lnTo>
                      <a:pt x="290" y="86"/>
                    </a:lnTo>
                    <a:lnTo>
                      <a:pt x="310" y="108"/>
                    </a:lnTo>
                    <a:lnTo>
                      <a:pt x="348" y="114"/>
                    </a:lnTo>
                    <a:lnTo>
                      <a:pt x="370" y="120"/>
                    </a:lnTo>
                    <a:lnTo>
                      <a:pt x="408" y="82"/>
                    </a:lnTo>
                    <a:lnTo>
                      <a:pt x="436" y="84"/>
                    </a:lnTo>
                    <a:lnTo>
                      <a:pt x="442" y="104"/>
                    </a:lnTo>
                    <a:lnTo>
                      <a:pt x="424" y="120"/>
                    </a:lnTo>
                    <a:lnTo>
                      <a:pt x="430" y="138"/>
                    </a:lnTo>
                    <a:lnTo>
                      <a:pt x="450" y="144"/>
                    </a:lnTo>
                    <a:lnTo>
                      <a:pt x="468" y="162"/>
                    </a:lnTo>
                    <a:lnTo>
                      <a:pt x="488" y="164"/>
                    </a:lnTo>
                    <a:lnTo>
                      <a:pt x="486" y="182"/>
                    </a:lnTo>
                    <a:lnTo>
                      <a:pt x="462" y="194"/>
                    </a:lnTo>
                    <a:lnTo>
                      <a:pt x="414" y="230"/>
                    </a:lnTo>
                    <a:lnTo>
                      <a:pt x="382" y="254"/>
                    </a:lnTo>
                    <a:lnTo>
                      <a:pt x="376" y="278"/>
                    </a:lnTo>
                    <a:lnTo>
                      <a:pt x="364" y="286"/>
                    </a:lnTo>
                    <a:lnTo>
                      <a:pt x="330" y="276"/>
                    </a:lnTo>
                    <a:lnTo>
                      <a:pt x="310" y="280"/>
                    </a:lnTo>
                    <a:lnTo>
                      <a:pt x="278" y="302"/>
                    </a:lnTo>
                    <a:lnTo>
                      <a:pt x="270" y="324"/>
                    </a:lnTo>
                    <a:lnTo>
                      <a:pt x="284" y="344"/>
                    </a:lnTo>
                    <a:lnTo>
                      <a:pt x="306" y="346"/>
                    </a:lnTo>
                    <a:lnTo>
                      <a:pt x="320" y="322"/>
                    </a:lnTo>
                    <a:lnTo>
                      <a:pt x="330" y="310"/>
                    </a:lnTo>
                    <a:lnTo>
                      <a:pt x="354" y="310"/>
                    </a:lnTo>
                    <a:lnTo>
                      <a:pt x="364" y="330"/>
                    </a:lnTo>
                    <a:lnTo>
                      <a:pt x="348" y="342"/>
                    </a:lnTo>
                    <a:lnTo>
                      <a:pt x="352" y="360"/>
                    </a:lnTo>
                    <a:lnTo>
                      <a:pt x="362" y="374"/>
                    </a:lnTo>
                    <a:lnTo>
                      <a:pt x="356" y="398"/>
                    </a:lnTo>
                    <a:lnTo>
                      <a:pt x="332" y="428"/>
                    </a:lnTo>
                    <a:lnTo>
                      <a:pt x="318" y="446"/>
                    </a:lnTo>
                    <a:lnTo>
                      <a:pt x="288" y="446"/>
                    </a:lnTo>
                    <a:lnTo>
                      <a:pt x="266" y="434"/>
                    </a:lnTo>
                    <a:lnTo>
                      <a:pt x="242" y="412"/>
                    </a:lnTo>
                    <a:lnTo>
                      <a:pt x="224" y="390"/>
                    </a:lnTo>
                    <a:lnTo>
                      <a:pt x="200" y="400"/>
                    </a:lnTo>
                    <a:lnTo>
                      <a:pt x="158" y="400"/>
                    </a:lnTo>
                    <a:lnTo>
                      <a:pt x="150" y="408"/>
                    </a:lnTo>
                    <a:lnTo>
                      <a:pt x="148" y="448"/>
                    </a:lnTo>
                    <a:lnTo>
                      <a:pt x="132" y="452"/>
                    </a:lnTo>
                    <a:lnTo>
                      <a:pt x="106" y="434"/>
                    </a:lnTo>
                    <a:lnTo>
                      <a:pt x="82" y="432"/>
                    </a:lnTo>
                    <a:lnTo>
                      <a:pt x="76" y="398"/>
                    </a:lnTo>
                    <a:lnTo>
                      <a:pt x="74" y="370"/>
                    </a:lnTo>
                    <a:lnTo>
                      <a:pt x="62" y="364"/>
                    </a:lnTo>
                    <a:lnTo>
                      <a:pt x="64" y="324"/>
                    </a:lnTo>
                    <a:lnTo>
                      <a:pt x="52" y="308"/>
                    </a:lnTo>
                    <a:lnTo>
                      <a:pt x="36" y="290"/>
                    </a:lnTo>
                    <a:lnTo>
                      <a:pt x="14" y="268"/>
                    </a:lnTo>
                    <a:lnTo>
                      <a:pt x="14" y="236"/>
                    </a:lnTo>
                    <a:lnTo>
                      <a:pt x="2" y="224"/>
                    </a:lnTo>
                    <a:lnTo>
                      <a:pt x="0" y="21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Freeform 26"/>
              <p:cNvSpPr>
                <a:spLocks/>
              </p:cNvSpPr>
              <p:nvPr/>
            </p:nvSpPr>
            <p:spPr bwMode="gray">
              <a:xfrm>
                <a:off x="3082" y="1966"/>
                <a:ext cx="124" cy="144"/>
              </a:xfrm>
              <a:custGeom>
                <a:avLst/>
                <a:gdLst>
                  <a:gd name="T0" fmla="*/ 8 w 124"/>
                  <a:gd name="T1" fmla="*/ 144 h 144"/>
                  <a:gd name="T2" fmla="*/ 0 w 124"/>
                  <a:gd name="T3" fmla="*/ 124 h 144"/>
                  <a:gd name="T4" fmla="*/ 12 w 124"/>
                  <a:gd name="T5" fmla="*/ 110 h 144"/>
                  <a:gd name="T6" fmla="*/ 12 w 124"/>
                  <a:gd name="T7" fmla="*/ 62 h 144"/>
                  <a:gd name="T8" fmla="*/ 2 w 124"/>
                  <a:gd name="T9" fmla="*/ 50 h 144"/>
                  <a:gd name="T10" fmla="*/ 22 w 124"/>
                  <a:gd name="T11" fmla="*/ 26 h 144"/>
                  <a:gd name="T12" fmla="*/ 48 w 124"/>
                  <a:gd name="T13" fmla="*/ 20 h 144"/>
                  <a:gd name="T14" fmla="*/ 66 w 124"/>
                  <a:gd name="T15" fmla="*/ 0 h 144"/>
                  <a:gd name="T16" fmla="*/ 104 w 124"/>
                  <a:gd name="T17" fmla="*/ 0 h 144"/>
                  <a:gd name="T18" fmla="*/ 120 w 124"/>
                  <a:gd name="T19" fmla="*/ 16 h 144"/>
                  <a:gd name="T20" fmla="*/ 118 w 124"/>
                  <a:gd name="T21" fmla="*/ 34 h 144"/>
                  <a:gd name="T22" fmla="*/ 124 w 124"/>
                  <a:gd name="T23" fmla="*/ 50 h 144"/>
                  <a:gd name="T24" fmla="*/ 98 w 124"/>
                  <a:gd name="T25" fmla="*/ 82 h 144"/>
                  <a:gd name="T26" fmla="*/ 92 w 124"/>
                  <a:gd name="T27" fmla="*/ 104 h 144"/>
                  <a:gd name="T28" fmla="*/ 68 w 124"/>
                  <a:gd name="T29" fmla="*/ 118 h 144"/>
                  <a:gd name="T30" fmla="*/ 58 w 124"/>
                  <a:gd name="T31" fmla="*/ 118 h 144"/>
                  <a:gd name="T32" fmla="*/ 52 w 124"/>
                  <a:gd name="T33" fmla="*/ 138 h 144"/>
                  <a:gd name="T34" fmla="*/ 34 w 124"/>
                  <a:gd name="T35" fmla="*/ 136 h 144"/>
                  <a:gd name="T36" fmla="*/ 22 w 124"/>
                  <a:gd name="T37" fmla="*/ 144 h 144"/>
                  <a:gd name="T38" fmla="*/ 8 w 124"/>
                  <a:gd name="T3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44">
                    <a:moveTo>
                      <a:pt x="8" y="144"/>
                    </a:moveTo>
                    <a:lnTo>
                      <a:pt x="0" y="124"/>
                    </a:lnTo>
                    <a:lnTo>
                      <a:pt x="12" y="110"/>
                    </a:lnTo>
                    <a:lnTo>
                      <a:pt x="12" y="62"/>
                    </a:lnTo>
                    <a:lnTo>
                      <a:pt x="2" y="50"/>
                    </a:lnTo>
                    <a:lnTo>
                      <a:pt x="22" y="26"/>
                    </a:lnTo>
                    <a:lnTo>
                      <a:pt x="48" y="20"/>
                    </a:lnTo>
                    <a:lnTo>
                      <a:pt x="66" y="0"/>
                    </a:lnTo>
                    <a:lnTo>
                      <a:pt x="104" y="0"/>
                    </a:lnTo>
                    <a:lnTo>
                      <a:pt x="120" y="16"/>
                    </a:lnTo>
                    <a:lnTo>
                      <a:pt x="118" y="34"/>
                    </a:lnTo>
                    <a:lnTo>
                      <a:pt x="124" y="50"/>
                    </a:lnTo>
                    <a:lnTo>
                      <a:pt x="98" y="82"/>
                    </a:lnTo>
                    <a:lnTo>
                      <a:pt x="92" y="104"/>
                    </a:lnTo>
                    <a:lnTo>
                      <a:pt x="68" y="118"/>
                    </a:lnTo>
                    <a:lnTo>
                      <a:pt x="58" y="118"/>
                    </a:lnTo>
                    <a:lnTo>
                      <a:pt x="52" y="138"/>
                    </a:lnTo>
                    <a:lnTo>
                      <a:pt x="34" y="136"/>
                    </a:lnTo>
                    <a:lnTo>
                      <a:pt x="22" y="144"/>
                    </a:lnTo>
                    <a:lnTo>
                      <a:pt x="8" y="14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Freeform 27"/>
              <p:cNvSpPr>
                <a:spLocks/>
              </p:cNvSpPr>
              <p:nvPr/>
            </p:nvSpPr>
            <p:spPr bwMode="gray">
              <a:xfrm>
                <a:off x="3082" y="1966"/>
                <a:ext cx="124" cy="144"/>
              </a:xfrm>
              <a:custGeom>
                <a:avLst/>
                <a:gdLst>
                  <a:gd name="T0" fmla="*/ 8 w 124"/>
                  <a:gd name="T1" fmla="*/ 144 h 144"/>
                  <a:gd name="T2" fmla="*/ 0 w 124"/>
                  <a:gd name="T3" fmla="*/ 124 h 144"/>
                  <a:gd name="T4" fmla="*/ 12 w 124"/>
                  <a:gd name="T5" fmla="*/ 110 h 144"/>
                  <a:gd name="T6" fmla="*/ 12 w 124"/>
                  <a:gd name="T7" fmla="*/ 62 h 144"/>
                  <a:gd name="T8" fmla="*/ 2 w 124"/>
                  <a:gd name="T9" fmla="*/ 50 h 144"/>
                  <a:gd name="T10" fmla="*/ 22 w 124"/>
                  <a:gd name="T11" fmla="*/ 26 h 144"/>
                  <a:gd name="T12" fmla="*/ 48 w 124"/>
                  <a:gd name="T13" fmla="*/ 20 h 144"/>
                  <a:gd name="T14" fmla="*/ 66 w 124"/>
                  <a:gd name="T15" fmla="*/ 0 h 144"/>
                  <a:gd name="T16" fmla="*/ 104 w 124"/>
                  <a:gd name="T17" fmla="*/ 0 h 144"/>
                  <a:gd name="T18" fmla="*/ 120 w 124"/>
                  <a:gd name="T19" fmla="*/ 16 h 144"/>
                  <a:gd name="T20" fmla="*/ 118 w 124"/>
                  <a:gd name="T21" fmla="*/ 34 h 144"/>
                  <a:gd name="T22" fmla="*/ 124 w 124"/>
                  <a:gd name="T23" fmla="*/ 50 h 144"/>
                  <a:gd name="T24" fmla="*/ 98 w 124"/>
                  <a:gd name="T25" fmla="*/ 82 h 144"/>
                  <a:gd name="T26" fmla="*/ 92 w 124"/>
                  <a:gd name="T27" fmla="*/ 104 h 144"/>
                  <a:gd name="T28" fmla="*/ 68 w 124"/>
                  <a:gd name="T29" fmla="*/ 118 h 144"/>
                  <a:gd name="T30" fmla="*/ 58 w 124"/>
                  <a:gd name="T31" fmla="*/ 118 h 144"/>
                  <a:gd name="T32" fmla="*/ 52 w 124"/>
                  <a:gd name="T33" fmla="*/ 138 h 144"/>
                  <a:gd name="T34" fmla="*/ 34 w 124"/>
                  <a:gd name="T35" fmla="*/ 136 h 144"/>
                  <a:gd name="T36" fmla="*/ 22 w 124"/>
                  <a:gd name="T37" fmla="*/ 144 h 144"/>
                  <a:gd name="T38" fmla="*/ 8 w 124"/>
                  <a:gd name="T3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44">
                    <a:moveTo>
                      <a:pt x="8" y="144"/>
                    </a:moveTo>
                    <a:lnTo>
                      <a:pt x="0" y="124"/>
                    </a:lnTo>
                    <a:lnTo>
                      <a:pt x="12" y="110"/>
                    </a:lnTo>
                    <a:lnTo>
                      <a:pt x="12" y="62"/>
                    </a:lnTo>
                    <a:lnTo>
                      <a:pt x="2" y="50"/>
                    </a:lnTo>
                    <a:lnTo>
                      <a:pt x="22" y="26"/>
                    </a:lnTo>
                    <a:lnTo>
                      <a:pt x="48" y="20"/>
                    </a:lnTo>
                    <a:lnTo>
                      <a:pt x="66" y="0"/>
                    </a:lnTo>
                    <a:lnTo>
                      <a:pt x="104" y="0"/>
                    </a:lnTo>
                    <a:lnTo>
                      <a:pt x="120" y="16"/>
                    </a:lnTo>
                    <a:lnTo>
                      <a:pt x="118" y="34"/>
                    </a:lnTo>
                    <a:lnTo>
                      <a:pt x="124" y="50"/>
                    </a:lnTo>
                    <a:lnTo>
                      <a:pt x="98" y="82"/>
                    </a:lnTo>
                    <a:lnTo>
                      <a:pt x="92" y="104"/>
                    </a:lnTo>
                    <a:lnTo>
                      <a:pt x="68" y="118"/>
                    </a:lnTo>
                    <a:lnTo>
                      <a:pt x="58" y="118"/>
                    </a:lnTo>
                    <a:lnTo>
                      <a:pt x="52" y="138"/>
                    </a:lnTo>
                    <a:lnTo>
                      <a:pt x="34" y="136"/>
                    </a:lnTo>
                    <a:lnTo>
                      <a:pt x="22" y="144"/>
                    </a:lnTo>
                    <a:lnTo>
                      <a:pt x="8" y="14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Freeform 28"/>
              <p:cNvSpPr>
                <a:spLocks/>
              </p:cNvSpPr>
              <p:nvPr/>
            </p:nvSpPr>
            <p:spPr bwMode="gray">
              <a:xfrm>
                <a:off x="3274" y="2070"/>
                <a:ext cx="144" cy="154"/>
              </a:xfrm>
              <a:custGeom>
                <a:avLst/>
                <a:gdLst>
                  <a:gd name="T0" fmla="*/ 10 w 144"/>
                  <a:gd name="T1" fmla="*/ 30 h 154"/>
                  <a:gd name="T2" fmla="*/ 16 w 144"/>
                  <a:gd name="T3" fmla="*/ 50 h 154"/>
                  <a:gd name="T4" fmla="*/ 0 w 144"/>
                  <a:gd name="T5" fmla="*/ 66 h 154"/>
                  <a:gd name="T6" fmla="*/ 2 w 144"/>
                  <a:gd name="T7" fmla="*/ 86 h 154"/>
                  <a:gd name="T8" fmla="*/ 24 w 144"/>
                  <a:gd name="T9" fmla="*/ 90 h 154"/>
                  <a:gd name="T10" fmla="*/ 42 w 144"/>
                  <a:gd name="T11" fmla="*/ 108 h 154"/>
                  <a:gd name="T12" fmla="*/ 62 w 144"/>
                  <a:gd name="T13" fmla="*/ 110 h 154"/>
                  <a:gd name="T14" fmla="*/ 60 w 144"/>
                  <a:gd name="T15" fmla="*/ 128 h 154"/>
                  <a:gd name="T16" fmla="*/ 74 w 144"/>
                  <a:gd name="T17" fmla="*/ 142 h 154"/>
                  <a:gd name="T18" fmla="*/ 94 w 144"/>
                  <a:gd name="T19" fmla="*/ 154 h 154"/>
                  <a:gd name="T20" fmla="*/ 118 w 144"/>
                  <a:gd name="T21" fmla="*/ 138 h 154"/>
                  <a:gd name="T22" fmla="*/ 118 w 144"/>
                  <a:gd name="T23" fmla="*/ 104 h 154"/>
                  <a:gd name="T24" fmla="*/ 144 w 144"/>
                  <a:gd name="T25" fmla="*/ 92 h 154"/>
                  <a:gd name="T26" fmla="*/ 142 w 144"/>
                  <a:gd name="T27" fmla="*/ 32 h 154"/>
                  <a:gd name="T28" fmla="*/ 122 w 144"/>
                  <a:gd name="T29" fmla="*/ 16 h 154"/>
                  <a:gd name="T30" fmla="*/ 100 w 144"/>
                  <a:gd name="T31" fmla="*/ 28 h 154"/>
                  <a:gd name="T32" fmla="*/ 80 w 144"/>
                  <a:gd name="T33" fmla="*/ 14 h 154"/>
                  <a:gd name="T34" fmla="*/ 60 w 144"/>
                  <a:gd name="T35" fmla="*/ 0 h 154"/>
                  <a:gd name="T36" fmla="*/ 30 w 144"/>
                  <a:gd name="T37" fmla="*/ 12 h 154"/>
                  <a:gd name="T38" fmla="*/ 10 w 144"/>
                  <a:gd name="T39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154">
                    <a:moveTo>
                      <a:pt x="10" y="30"/>
                    </a:moveTo>
                    <a:lnTo>
                      <a:pt x="16" y="50"/>
                    </a:lnTo>
                    <a:lnTo>
                      <a:pt x="0" y="66"/>
                    </a:lnTo>
                    <a:lnTo>
                      <a:pt x="2" y="86"/>
                    </a:lnTo>
                    <a:lnTo>
                      <a:pt x="24" y="90"/>
                    </a:lnTo>
                    <a:lnTo>
                      <a:pt x="42" y="108"/>
                    </a:lnTo>
                    <a:lnTo>
                      <a:pt x="62" y="110"/>
                    </a:lnTo>
                    <a:lnTo>
                      <a:pt x="60" y="128"/>
                    </a:lnTo>
                    <a:lnTo>
                      <a:pt x="74" y="142"/>
                    </a:lnTo>
                    <a:lnTo>
                      <a:pt x="94" y="154"/>
                    </a:lnTo>
                    <a:lnTo>
                      <a:pt x="118" y="138"/>
                    </a:lnTo>
                    <a:lnTo>
                      <a:pt x="118" y="104"/>
                    </a:lnTo>
                    <a:lnTo>
                      <a:pt x="144" y="92"/>
                    </a:lnTo>
                    <a:lnTo>
                      <a:pt x="142" y="32"/>
                    </a:lnTo>
                    <a:lnTo>
                      <a:pt x="122" y="16"/>
                    </a:lnTo>
                    <a:lnTo>
                      <a:pt x="100" y="28"/>
                    </a:lnTo>
                    <a:lnTo>
                      <a:pt x="80" y="14"/>
                    </a:lnTo>
                    <a:lnTo>
                      <a:pt x="60" y="0"/>
                    </a:lnTo>
                    <a:lnTo>
                      <a:pt x="30" y="12"/>
                    </a:lnTo>
                    <a:lnTo>
                      <a:pt x="10" y="3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Freeform 29"/>
              <p:cNvSpPr>
                <a:spLocks/>
              </p:cNvSpPr>
              <p:nvPr/>
            </p:nvSpPr>
            <p:spPr bwMode="gray">
              <a:xfrm>
                <a:off x="3274" y="2070"/>
                <a:ext cx="144" cy="154"/>
              </a:xfrm>
              <a:custGeom>
                <a:avLst/>
                <a:gdLst>
                  <a:gd name="T0" fmla="*/ 10 w 144"/>
                  <a:gd name="T1" fmla="*/ 30 h 154"/>
                  <a:gd name="T2" fmla="*/ 16 w 144"/>
                  <a:gd name="T3" fmla="*/ 50 h 154"/>
                  <a:gd name="T4" fmla="*/ 0 w 144"/>
                  <a:gd name="T5" fmla="*/ 66 h 154"/>
                  <a:gd name="T6" fmla="*/ 2 w 144"/>
                  <a:gd name="T7" fmla="*/ 86 h 154"/>
                  <a:gd name="T8" fmla="*/ 24 w 144"/>
                  <a:gd name="T9" fmla="*/ 90 h 154"/>
                  <a:gd name="T10" fmla="*/ 42 w 144"/>
                  <a:gd name="T11" fmla="*/ 108 h 154"/>
                  <a:gd name="T12" fmla="*/ 62 w 144"/>
                  <a:gd name="T13" fmla="*/ 110 h 154"/>
                  <a:gd name="T14" fmla="*/ 60 w 144"/>
                  <a:gd name="T15" fmla="*/ 128 h 154"/>
                  <a:gd name="T16" fmla="*/ 74 w 144"/>
                  <a:gd name="T17" fmla="*/ 142 h 154"/>
                  <a:gd name="T18" fmla="*/ 94 w 144"/>
                  <a:gd name="T19" fmla="*/ 154 h 154"/>
                  <a:gd name="T20" fmla="*/ 118 w 144"/>
                  <a:gd name="T21" fmla="*/ 138 h 154"/>
                  <a:gd name="T22" fmla="*/ 118 w 144"/>
                  <a:gd name="T23" fmla="*/ 104 h 154"/>
                  <a:gd name="T24" fmla="*/ 144 w 144"/>
                  <a:gd name="T25" fmla="*/ 92 h 154"/>
                  <a:gd name="T26" fmla="*/ 142 w 144"/>
                  <a:gd name="T27" fmla="*/ 32 h 154"/>
                  <a:gd name="T28" fmla="*/ 122 w 144"/>
                  <a:gd name="T29" fmla="*/ 16 h 154"/>
                  <a:gd name="T30" fmla="*/ 100 w 144"/>
                  <a:gd name="T31" fmla="*/ 28 h 154"/>
                  <a:gd name="T32" fmla="*/ 80 w 144"/>
                  <a:gd name="T33" fmla="*/ 14 h 154"/>
                  <a:gd name="T34" fmla="*/ 60 w 144"/>
                  <a:gd name="T35" fmla="*/ 0 h 154"/>
                  <a:gd name="T36" fmla="*/ 30 w 144"/>
                  <a:gd name="T37" fmla="*/ 12 h 154"/>
                  <a:gd name="T38" fmla="*/ 10 w 144"/>
                  <a:gd name="T39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154">
                    <a:moveTo>
                      <a:pt x="10" y="30"/>
                    </a:moveTo>
                    <a:lnTo>
                      <a:pt x="16" y="50"/>
                    </a:lnTo>
                    <a:lnTo>
                      <a:pt x="0" y="66"/>
                    </a:lnTo>
                    <a:lnTo>
                      <a:pt x="2" y="86"/>
                    </a:lnTo>
                    <a:lnTo>
                      <a:pt x="24" y="90"/>
                    </a:lnTo>
                    <a:lnTo>
                      <a:pt x="42" y="108"/>
                    </a:lnTo>
                    <a:lnTo>
                      <a:pt x="62" y="110"/>
                    </a:lnTo>
                    <a:lnTo>
                      <a:pt x="60" y="128"/>
                    </a:lnTo>
                    <a:lnTo>
                      <a:pt x="74" y="142"/>
                    </a:lnTo>
                    <a:lnTo>
                      <a:pt x="94" y="154"/>
                    </a:lnTo>
                    <a:lnTo>
                      <a:pt x="118" y="138"/>
                    </a:lnTo>
                    <a:lnTo>
                      <a:pt x="118" y="104"/>
                    </a:lnTo>
                    <a:lnTo>
                      <a:pt x="144" y="92"/>
                    </a:lnTo>
                    <a:lnTo>
                      <a:pt x="142" y="32"/>
                    </a:lnTo>
                    <a:lnTo>
                      <a:pt x="122" y="16"/>
                    </a:lnTo>
                    <a:lnTo>
                      <a:pt x="100" y="28"/>
                    </a:lnTo>
                    <a:lnTo>
                      <a:pt x="80" y="14"/>
                    </a:lnTo>
                    <a:lnTo>
                      <a:pt x="60" y="0"/>
                    </a:lnTo>
                    <a:lnTo>
                      <a:pt x="30" y="12"/>
                    </a:lnTo>
                    <a:lnTo>
                      <a:pt x="10" y="3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Freeform 30"/>
              <p:cNvSpPr>
                <a:spLocks/>
              </p:cNvSpPr>
              <p:nvPr/>
            </p:nvSpPr>
            <p:spPr bwMode="gray">
              <a:xfrm>
                <a:off x="3118" y="2198"/>
                <a:ext cx="248" cy="164"/>
              </a:xfrm>
              <a:custGeom>
                <a:avLst/>
                <a:gdLst>
                  <a:gd name="T0" fmla="*/ 216 w 248"/>
                  <a:gd name="T1" fmla="*/ 0 h 164"/>
                  <a:gd name="T2" fmla="*/ 192 w 248"/>
                  <a:gd name="T3" fmla="*/ 12 h 164"/>
                  <a:gd name="T4" fmla="*/ 112 w 248"/>
                  <a:gd name="T5" fmla="*/ 72 h 164"/>
                  <a:gd name="T6" fmla="*/ 106 w 248"/>
                  <a:gd name="T7" fmla="*/ 96 h 164"/>
                  <a:gd name="T8" fmla="*/ 94 w 248"/>
                  <a:gd name="T9" fmla="*/ 104 h 164"/>
                  <a:gd name="T10" fmla="*/ 60 w 248"/>
                  <a:gd name="T11" fmla="*/ 94 h 164"/>
                  <a:gd name="T12" fmla="*/ 40 w 248"/>
                  <a:gd name="T13" fmla="*/ 98 h 164"/>
                  <a:gd name="T14" fmla="*/ 8 w 248"/>
                  <a:gd name="T15" fmla="*/ 120 h 164"/>
                  <a:gd name="T16" fmla="*/ 0 w 248"/>
                  <a:gd name="T17" fmla="*/ 142 h 164"/>
                  <a:gd name="T18" fmla="*/ 14 w 248"/>
                  <a:gd name="T19" fmla="*/ 162 h 164"/>
                  <a:gd name="T20" fmla="*/ 36 w 248"/>
                  <a:gd name="T21" fmla="*/ 164 h 164"/>
                  <a:gd name="T22" fmla="*/ 50 w 248"/>
                  <a:gd name="T23" fmla="*/ 140 h 164"/>
                  <a:gd name="T24" fmla="*/ 62 w 248"/>
                  <a:gd name="T25" fmla="*/ 130 h 164"/>
                  <a:gd name="T26" fmla="*/ 84 w 248"/>
                  <a:gd name="T27" fmla="*/ 128 h 164"/>
                  <a:gd name="T28" fmla="*/ 94 w 248"/>
                  <a:gd name="T29" fmla="*/ 148 h 164"/>
                  <a:gd name="T30" fmla="*/ 120 w 248"/>
                  <a:gd name="T31" fmla="*/ 144 h 164"/>
                  <a:gd name="T32" fmla="*/ 132 w 248"/>
                  <a:gd name="T33" fmla="*/ 122 h 164"/>
                  <a:gd name="T34" fmla="*/ 152 w 248"/>
                  <a:gd name="T35" fmla="*/ 130 h 164"/>
                  <a:gd name="T36" fmla="*/ 172 w 248"/>
                  <a:gd name="T37" fmla="*/ 122 h 164"/>
                  <a:gd name="T38" fmla="*/ 202 w 248"/>
                  <a:gd name="T39" fmla="*/ 90 h 164"/>
                  <a:gd name="T40" fmla="*/ 226 w 248"/>
                  <a:gd name="T41" fmla="*/ 86 h 164"/>
                  <a:gd name="T42" fmla="*/ 234 w 248"/>
                  <a:gd name="T43" fmla="*/ 78 h 164"/>
                  <a:gd name="T44" fmla="*/ 236 w 248"/>
                  <a:gd name="T45" fmla="*/ 54 h 164"/>
                  <a:gd name="T46" fmla="*/ 244 w 248"/>
                  <a:gd name="T47" fmla="*/ 44 h 164"/>
                  <a:gd name="T48" fmla="*/ 248 w 248"/>
                  <a:gd name="T49" fmla="*/ 24 h 164"/>
                  <a:gd name="T50" fmla="*/ 230 w 248"/>
                  <a:gd name="T51" fmla="*/ 14 h 164"/>
                  <a:gd name="T52" fmla="*/ 216 w 248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" h="164">
                    <a:moveTo>
                      <a:pt x="216" y="0"/>
                    </a:moveTo>
                    <a:lnTo>
                      <a:pt x="192" y="12"/>
                    </a:lnTo>
                    <a:lnTo>
                      <a:pt x="112" y="72"/>
                    </a:lnTo>
                    <a:lnTo>
                      <a:pt x="106" y="96"/>
                    </a:lnTo>
                    <a:lnTo>
                      <a:pt x="94" y="104"/>
                    </a:lnTo>
                    <a:lnTo>
                      <a:pt x="60" y="94"/>
                    </a:lnTo>
                    <a:lnTo>
                      <a:pt x="40" y="98"/>
                    </a:lnTo>
                    <a:lnTo>
                      <a:pt x="8" y="120"/>
                    </a:lnTo>
                    <a:lnTo>
                      <a:pt x="0" y="142"/>
                    </a:lnTo>
                    <a:lnTo>
                      <a:pt x="14" y="162"/>
                    </a:lnTo>
                    <a:lnTo>
                      <a:pt x="36" y="164"/>
                    </a:lnTo>
                    <a:lnTo>
                      <a:pt x="50" y="140"/>
                    </a:lnTo>
                    <a:lnTo>
                      <a:pt x="62" y="130"/>
                    </a:lnTo>
                    <a:lnTo>
                      <a:pt x="84" y="128"/>
                    </a:lnTo>
                    <a:lnTo>
                      <a:pt x="94" y="148"/>
                    </a:lnTo>
                    <a:lnTo>
                      <a:pt x="120" y="144"/>
                    </a:lnTo>
                    <a:lnTo>
                      <a:pt x="132" y="122"/>
                    </a:lnTo>
                    <a:lnTo>
                      <a:pt x="152" y="130"/>
                    </a:lnTo>
                    <a:lnTo>
                      <a:pt x="172" y="122"/>
                    </a:lnTo>
                    <a:lnTo>
                      <a:pt x="202" y="90"/>
                    </a:lnTo>
                    <a:lnTo>
                      <a:pt x="226" y="86"/>
                    </a:lnTo>
                    <a:lnTo>
                      <a:pt x="234" y="78"/>
                    </a:lnTo>
                    <a:lnTo>
                      <a:pt x="236" y="54"/>
                    </a:lnTo>
                    <a:lnTo>
                      <a:pt x="244" y="44"/>
                    </a:lnTo>
                    <a:lnTo>
                      <a:pt x="248" y="24"/>
                    </a:lnTo>
                    <a:lnTo>
                      <a:pt x="230" y="14"/>
                    </a:lnTo>
                    <a:lnTo>
                      <a:pt x="216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gray">
              <a:xfrm>
                <a:off x="3118" y="2198"/>
                <a:ext cx="248" cy="164"/>
              </a:xfrm>
              <a:custGeom>
                <a:avLst/>
                <a:gdLst>
                  <a:gd name="T0" fmla="*/ 216 w 248"/>
                  <a:gd name="T1" fmla="*/ 0 h 164"/>
                  <a:gd name="T2" fmla="*/ 192 w 248"/>
                  <a:gd name="T3" fmla="*/ 12 h 164"/>
                  <a:gd name="T4" fmla="*/ 112 w 248"/>
                  <a:gd name="T5" fmla="*/ 72 h 164"/>
                  <a:gd name="T6" fmla="*/ 106 w 248"/>
                  <a:gd name="T7" fmla="*/ 96 h 164"/>
                  <a:gd name="T8" fmla="*/ 94 w 248"/>
                  <a:gd name="T9" fmla="*/ 104 h 164"/>
                  <a:gd name="T10" fmla="*/ 60 w 248"/>
                  <a:gd name="T11" fmla="*/ 94 h 164"/>
                  <a:gd name="T12" fmla="*/ 40 w 248"/>
                  <a:gd name="T13" fmla="*/ 98 h 164"/>
                  <a:gd name="T14" fmla="*/ 8 w 248"/>
                  <a:gd name="T15" fmla="*/ 120 h 164"/>
                  <a:gd name="T16" fmla="*/ 0 w 248"/>
                  <a:gd name="T17" fmla="*/ 142 h 164"/>
                  <a:gd name="T18" fmla="*/ 14 w 248"/>
                  <a:gd name="T19" fmla="*/ 162 h 164"/>
                  <a:gd name="T20" fmla="*/ 36 w 248"/>
                  <a:gd name="T21" fmla="*/ 164 h 164"/>
                  <a:gd name="T22" fmla="*/ 50 w 248"/>
                  <a:gd name="T23" fmla="*/ 140 h 164"/>
                  <a:gd name="T24" fmla="*/ 62 w 248"/>
                  <a:gd name="T25" fmla="*/ 130 h 164"/>
                  <a:gd name="T26" fmla="*/ 84 w 248"/>
                  <a:gd name="T27" fmla="*/ 128 h 164"/>
                  <a:gd name="T28" fmla="*/ 94 w 248"/>
                  <a:gd name="T29" fmla="*/ 148 h 164"/>
                  <a:gd name="T30" fmla="*/ 120 w 248"/>
                  <a:gd name="T31" fmla="*/ 144 h 164"/>
                  <a:gd name="T32" fmla="*/ 132 w 248"/>
                  <a:gd name="T33" fmla="*/ 122 h 164"/>
                  <a:gd name="T34" fmla="*/ 152 w 248"/>
                  <a:gd name="T35" fmla="*/ 130 h 164"/>
                  <a:gd name="T36" fmla="*/ 172 w 248"/>
                  <a:gd name="T37" fmla="*/ 122 h 164"/>
                  <a:gd name="T38" fmla="*/ 202 w 248"/>
                  <a:gd name="T39" fmla="*/ 90 h 164"/>
                  <a:gd name="T40" fmla="*/ 226 w 248"/>
                  <a:gd name="T41" fmla="*/ 86 h 164"/>
                  <a:gd name="T42" fmla="*/ 234 w 248"/>
                  <a:gd name="T43" fmla="*/ 78 h 164"/>
                  <a:gd name="T44" fmla="*/ 236 w 248"/>
                  <a:gd name="T45" fmla="*/ 54 h 164"/>
                  <a:gd name="T46" fmla="*/ 244 w 248"/>
                  <a:gd name="T47" fmla="*/ 44 h 164"/>
                  <a:gd name="T48" fmla="*/ 248 w 248"/>
                  <a:gd name="T49" fmla="*/ 24 h 164"/>
                  <a:gd name="T50" fmla="*/ 230 w 248"/>
                  <a:gd name="T51" fmla="*/ 14 h 164"/>
                  <a:gd name="T52" fmla="*/ 216 w 248"/>
                  <a:gd name="T5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8" h="164">
                    <a:moveTo>
                      <a:pt x="216" y="0"/>
                    </a:moveTo>
                    <a:lnTo>
                      <a:pt x="192" y="12"/>
                    </a:lnTo>
                    <a:lnTo>
                      <a:pt x="112" y="72"/>
                    </a:lnTo>
                    <a:lnTo>
                      <a:pt x="106" y="96"/>
                    </a:lnTo>
                    <a:lnTo>
                      <a:pt x="94" y="104"/>
                    </a:lnTo>
                    <a:lnTo>
                      <a:pt x="60" y="94"/>
                    </a:lnTo>
                    <a:lnTo>
                      <a:pt x="40" y="98"/>
                    </a:lnTo>
                    <a:lnTo>
                      <a:pt x="8" y="120"/>
                    </a:lnTo>
                    <a:lnTo>
                      <a:pt x="0" y="142"/>
                    </a:lnTo>
                    <a:lnTo>
                      <a:pt x="14" y="162"/>
                    </a:lnTo>
                    <a:lnTo>
                      <a:pt x="36" y="164"/>
                    </a:lnTo>
                    <a:lnTo>
                      <a:pt x="50" y="140"/>
                    </a:lnTo>
                    <a:lnTo>
                      <a:pt x="62" y="130"/>
                    </a:lnTo>
                    <a:lnTo>
                      <a:pt x="84" y="128"/>
                    </a:lnTo>
                    <a:lnTo>
                      <a:pt x="94" y="148"/>
                    </a:lnTo>
                    <a:lnTo>
                      <a:pt x="120" y="144"/>
                    </a:lnTo>
                    <a:lnTo>
                      <a:pt x="132" y="122"/>
                    </a:lnTo>
                    <a:lnTo>
                      <a:pt x="152" y="130"/>
                    </a:lnTo>
                    <a:lnTo>
                      <a:pt x="172" y="122"/>
                    </a:lnTo>
                    <a:lnTo>
                      <a:pt x="202" y="90"/>
                    </a:lnTo>
                    <a:lnTo>
                      <a:pt x="226" y="86"/>
                    </a:lnTo>
                    <a:lnTo>
                      <a:pt x="234" y="78"/>
                    </a:lnTo>
                    <a:lnTo>
                      <a:pt x="236" y="54"/>
                    </a:lnTo>
                    <a:lnTo>
                      <a:pt x="244" y="44"/>
                    </a:lnTo>
                    <a:lnTo>
                      <a:pt x="248" y="24"/>
                    </a:lnTo>
                    <a:lnTo>
                      <a:pt x="230" y="14"/>
                    </a:lnTo>
                    <a:lnTo>
                      <a:pt x="216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gray">
              <a:xfrm>
                <a:off x="2308" y="2168"/>
                <a:ext cx="622" cy="494"/>
              </a:xfrm>
              <a:custGeom>
                <a:avLst/>
                <a:gdLst>
                  <a:gd name="T0" fmla="*/ 614 w 622"/>
                  <a:gd name="T1" fmla="*/ 218 h 494"/>
                  <a:gd name="T2" fmla="*/ 604 w 622"/>
                  <a:gd name="T3" fmla="*/ 172 h 494"/>
                  <a:gd name="T4" fmla="*/ 554 w 622"/>
                  <a:gd name="T5" fmla="*/ 116 h 494"/>
                  <a:gd name="T6" fmla="*/ 542 w 622"/>
                  <a:gd name="T7" fmla="*/ 72 h 494"/>
                  <a:gd name="T8" fmla="*/ 526 w 622"/>
                  <a:gd name="T9" fmla="*/ 48 h 494"/>
                  <a:gd name="T10" fmla="*/ 486 w 622"/>
                  <a:gd name="T11" fmla="*/ 62 h 494"/>
                  <a:gd name="T12" fmla="*/ 442 w 622"/>
                  <a:gd name="T13" fmla="*/ 54 h 494"/>
                  <a:gd name="T14" fmla="*/ 382 w 622"/>
                  <a:gd name="T15" fmla="*/ 64 h 494"/>
                  <a:gd name="T16" fmla="*/ 364 w 622"/>
                  <a:gd name="T17" fmla="*/ 30 h 494"/>
                  <a:gd name="T18" fmla="*/ 318 w 622"/>
                  <a:gd name="T19" fmla="*/ 0 h 494"/>
                  <a:gd name="T20" fmla="*/ 274 w 622"/>
                  <a:gd name="T21" fmla="*/ 38 h 494"/>
                  <a:gd name="T22" fmla="*/ 220 w 622"/>
                  <a:gd name="T23" fmla="*/ 56 h 494"/>
                  <a:gd name="T24" fmla="*/ 188 w 622"/>
                  <a:gd name="T25" fmla="*/ 16 h 494"/>
                  <a:gd name="T26" fmla="*/ 164 w 622"/>
                  <a:gd name="T27" fmla="*/ 70 h 494"/>
                  <a:gd name="T28" fmla="*/ 154 w 622"/>
                  <a:gd name="T29" fmla="*/ 116 h 494"/>
                  <a:gd name="T30" fmla="*/ 98 w 622"/>
                  <a:gd name="T31" fmla="*/ 108 h 494"/>
                  <a:gd name="T32" fmla="*/ 56 w 622"/>
                  <a:gd name="T33" fmla="*/ 118 h 494"/>
                  <a:gd name="T34" fmla="*/ 68 w 622"/>
                  <a:gd name="T35" fmla="*/ 160 h 494"/>
                  <a:gd name="T36" fmla="*/ 82 w 622"/>
                  <a:gd name="T37" fmla="*/ 192 h 494"/>
                  <a:gd name="T38" fmla="*/ 44 w 622"/>
                  <a:gd name="T39" fmla="*/ 216 h 494"/>
                  <a:gd name="T40" fmla="*/ 18 w 622"/>
                  <a:gd name="T41" fmla="*/ 254 h 494"/>
                  <a:gd name="T42" fmla="*/ 38 w 622"/>
                  <a:gd name="T43" fmla="*/ 304 h 494"/>
                  <a:gd name="T44" fmla="*/ 42 w 622"/>
                  <a:gd name="T45" fmla="*/ 338 h 494"/>
                  <a:gd name="T46" fmla="*/ 36 w 622"/>
                  <a:gd name="T47" fmla="*/ 388 h 494"/>
                  <a:gd name="T48" fmla="*/ 0 w 622"/>
                  <a:gd name="T49" fmla="*/ 458 h 494"/>
                  <a:gd name="T50" fmla="*/ 44 w 622"/>
                  <a:gd name="T51" fmla="*/ 494 h 494"/>
                  <a:gd name="T52" fmla="*/ 94 w 622"/>
                  <a:gd name="T53" fmla="*/ 466 h 494"/>
                  <a:gd name="T54" fmla="*/ 120 w 622"/>
                  <a:gd name="T55" fmla="*/ 450 h 494"/>
                  <a:gd name="T56" fmla="*/ 120 w 622"/>
                  <a:gd name="T57" fmla="*/ 422 h 494"/>
                  <a:gd name="T58" fmla="*/ 182 w 622"/>
                  <a:gd name="T59" fmla="*/ 404 h 494"/>
                  <a:gd name="T60" fmla="*/ 224 w 622"/>
                  <a:gd name="T61" fmla="*/ 442 h 494"/>
                  <a:gd name="T62" fmla="*/ 288 w 622"/>
                  <a:gd name="T63" fmla="*/ 454 h 494"/>
                  <a:gd name="T64" fmla="*/ 362 w 622"/>
                  <a:gd name="T65" fmla="*/ 440 h 494"/>
                  <a:gd name="T66" fmla="*/ 404 w 622"/>
                  <a:gd name="T67" fmla="*/ 436 h 494"/>
                  <a:gd name="T68" fmla="*/ 430 w 622"/>
                  <a:gd name="T69" fmla="*/ 412 h 494"/>
                  <a:gd name="T70" fmla="*/ 484 w 622"/>
                  <a:gd name="T71" fmla="*/ 374 h 494"/>
                  <a:gd name="T72" fmla="*/ 504 w 622"/>
                  <a:gd name="T73" fmla="*/ 400 h 494"/>
                  <a:gd name="T74" fmla="*/ 534 w 622"/>
                  <a:gd name="T75" fmla="*/ 378 h 494"/>
                  <a:gd name="T76" fmla="*/ 524 w 622"/>
                  <a:gd name="T77" fmla="*/ 322 h 494"/>
                  <a:gd name="T78" fmla="*/ 570 w 622"/>
                  <a:gd name="T79" fmla="*/ 328 h 494"/>
                  <a:gd name="T80" fmla="*/ 604 w 622"/>
                  <a:gd name="T81" fmla="*/ 314 h 494"/>
                  <a:gd name="T82" fmla="*/ 622 w 622"/>
                  <a:gd name="T83" fmla="*/ 28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94">
                    <a:moveTo>
                      <a:pt x="622" y="280"/>
                    </a:moveTo>
                    <a:lnTo>
                      <a:pt x="614" y="218"/>
                    </a:lnTo>
                    <a:lnTo>
                      <a:pt x="602" y="212"/>
                    </a:lnTo>
                    <a:lnTo>
                      <a:pt x="604" y="172"/>
                    </a:lnTo>
                    <a:lnTo>
                      <a:pt x="580" y="144"/>
                    </a:lnTo>
                    <a:lnTo>
                      <a:pt x="554" y="116"/>
                    </a:lnTo>
                    <a:lnTo>
                      <a:pt x="554" y="84"/>
                    </a:lnTo>
                    <a:lnTo>
                      <a:pt x="542" y="72"/>
                    </a:lnTo>
                    <a:lnTo>
                      <a:pt x="540" y="60"/>
                    </a:lnTo>
                    <a:lnTo>
                      <a:pt x="526" y="48"/>
                    </a:lnTo>
                    <a:lnTo>
                      <a:pt x="502" y="46"/>
                    </a:lnTo>
                    <a:lnTo>
                      <a:pt x="486" y="62"/>
                    </a:lnTo>
                    <a:lnTo>
                      <a:pt x="462" y="64"/>
                    </a:lnTo>
                    <a:lnTo>
                      <a:pt x="442" y="54"/>
                    </a:lnTo>
                    <a:lnTo>
                      <a:pt x="416" y="64"/>
                    </a:lnTo>
                    <a:lnTo>
                      <a:pt x="382" y="64"/>
                    </a:lnTo>
                    <a:lnTo>
                      <a:pt x="378" y="46"/>
                    </a:lnTo>
                    <a:lnTo>
                      <a:pt x="364" y="30"/>
                    </a:lnTo>
                    <a:lnTo>
                      <a:pt x="344" y="20"/>
                    </a:lnTo>
                    <a:lnTo>
                      <a:pt x="318" y="0"/>
                    </a:lnTo>
                    <a:lnTo>
                      <a:pt x="302" y="4"/>
                    </a:lnTo>
                    <a:lnTo>
                      <a:pt x="274" y="38"/>
                    </a:lnTo>
                    <a:lnTo>
                      <a:pt x="242" y="54"/>
                    </a:lnTo>
                    <a:lnTo>
                      <a:pt x="220" y="56"/>
                    </a:lnTo>
                    <a:lnTo>
                      <a:pt x="210" y="36"/>
                    </a:lnTo>
                    <a:lnTo>
                      <a:pt x="188" y="16"/>
                    </a:lnTo>
                    <a:lnTo>
                      <a:pt x="174" y="46"/>
                    </a:lnTo>
                    <a:lnTo>
                      <a:pt x="164" y="70"/>
                    </a:lnTo>
                    <a:lnTo>
                      <a:pt x="144" y="90"/>
                    </a:lnTo>
                    <a:lnTo>
                      <a:pt x="154" y="116"/>
                    </a:lnTo>
                    <a:lnTo>
                      <a:pt x="118" y="118"/>
                    </a:lnTo>
                    <a:lnTo>
                      <a:pt x="98" y="108"/>
                    </a:lnTo>
                    <a:lnTo>
                      <a:pt x="82" y="120"/>
                    </a:lnTo>
                    <a:lnTo>
                      <a:pt x="56" y="118"/>
                    </a:lnTo>
                    <a:lnTo>
                      <a:pt x="48" y="138"/>
                    </a:lnTo>
                    <a:lnTo>
                      <a:pt x="68" y="160"/>
                    </a:lnTo>
                    <a:lnTo>
                      <a:pt x="86" y="174"/>
                    </a:lnTo>
                    <a:lnTo>
                      <a:pt x="82" y="192"/>
                    </a:lnTo>
                    <a:lnTo>
                      <a:pt x="56" y="198"/>
                    </a:lnTo>
                    <a:lnTo>
                      <a:pt x="44" y="216"/>
                    </a:lnTo>
                    <a:lnTo>
                      <a:pt x="50" y="234"/>
                    </a:lnTo>
                    <a:lnTo>
                      <a:pt x="18" y="254"/>
                    </a:lnTo>
                    <a:lnTo>
                      <a:pt x="22" y="278"/>
                    </a:lnTo>
                    <a:lnTo>
                      <a:pt x="38" y="304"/>
                    </a:lnTo>
                    <a:lnTo>
                      <a:pt x="24" y="326"/>
                    </a:lnTo>
                    <a:lnTo>
                      <a:pt x="42" y="338"/>
                    </a:lnTo>
                    <a:lnTo>
                      <a:pt x="66" y="344"/>
                    </a:lnTo>
                    <a:lnTo>
                      <a:pt x="36" y="388"/>
                    </a:lnTo>
                    <a:lnTo>
                      <a:pt x="20" y="426"/>
                    </a:lnTo>
                    <a:lnTo>
                      <a:pt x="0" y="458"/>
                    </a:lnTo>
                    <a:lnTo>
                      <a:pt x="22" y="482"/>
                    </a:lnTo>
                    <a:lnTo>
                      <a:pt x="44" y="494"/>
                    </a:lnTo>
                    <a:lnTo>
                      <a:pt x="74" y="480"/>
                    </a:lnTo>
                    <a:lnTo>
                      <a:pt x="94" y="466"/>
                    </a:lnTo>
                    <a:lnTo>
                      <a:pt x="120" y="466"/>
                    </a:lnTo>
                    <a:lnTo>
                      <a:pt x="120" y="450"/>
                    </a:lnTo>
                    <a:lnTo>
                      <a:pt x="108" y="434"/>
                    </a:lnTo>
                    <a:lnTo>
                      <a:pt x="120" y="422"/>
                    </a:lnTo>
                    <a:lnTo>
                      <a:pt x="150" y="422"/>
                    </a:lnTo>
                    <a:lnTo>
                      <a:pt x="182" y="404"/>
                    </a:lnTo>
                    <a:lnTo>
                      <a:pt x="210" y="432"/>
                    </a:lnTo>
                    <a:lnTo>
                      <a:pt x="224" y="442"/>
                    </a:lnTo>
                    <a:lnTo>
                      <a:pt x="268" y="440"/>
                    </a:lnTo>
                    <a:lnTo>
                      <a:pt x="288" y="454"/>
                    </a:lnTo>
                    <a:lnTo>
                      <a:pt x="308" y="442"/>
                    </a:lnTo>
                    <a:lnTo>
                      <a:pt x="362" y="440"/>
                    </a:lnTo>
                    <a:lnTo>
                      <a:pt x="386" y="450"/>
                    </a:lnTo>
                    <a:lnTo>
                      <a:pt x="404" y="436"/>
                    </a:lnTo>
                    <a:lnTo>
                      <a:pt x="406" y="416"/>
                    </a:lnTo>
                    <a:lnTo>
                      <a:pt x="430" y="412"/>
                    </a:lnTo>
                    <a:lnTo>
                      <a:pt x="462" y="390"/>
                    </a:lnTo>
                    <a:lnTo>
                      <a:pt x="484" y="374"/>
                    </a:lnTo>
                    <a:lnTo>
                      <a:pt x="500" y="386"/>
                    </a:lnTo>
                    <a:lnTo>
                      <a:pt x="504" y="400"/>
                    </a:lnTo>
                    <a:lnTo>
                      <a:pt x="524" y="396"/>
                    </a:lnTo>
                    <a:lnTo>
                      <a:pt x="534" y="378"/>
                    </a:lnTo>
                    <a:lnTo>
                      <a:pt x="522" y="354"/>
                    </a:lnTo>
                    <a:lnTo>
                      <a:pt x="524" y="322"/>
                    </a:lnTo>
                    <a:lnTo>
                      <a:pt x="548" y="318"/>
                    </a:lnTo>
                    <a:lnTo>
                      <a:pt x="570" y="328"/>
                    </a:lnTo>
                    <a:lnTo>
                      <a:pt x="598" y="326"/>
                    </a:lnTo>
                    <a:lnTo>
                      <a:pt x="604" y="314"/>
                    </a:lnTo>
                    <a:lnTo>
                      <a:pt x="606" y="288"/>
                    </a:lnTo>
                    <a:lnTo>
                      <a:pt x="622" y="28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gray">
              <a:xfrm>
                <a:off x="2308" y="2168"/>
                <a:ext cx="622" cy="494"/>
              </a:xfrm>
              <a:custGeom>
                <a:avLst/>
                <a:gdLst>
                  <a:gd name="T0" fmla="*/ 614 w 622"/>
                  <a:gd name="T1" fmla="*/ 218 h 494"/>
                  <a:gd name="T2" fmla="*/ 604 w 622"/>
                  <a:gd name="T3" fmla="*/ 172 h 494"/>
                  <a:gd name="T4" fmla="*/ 554 w 622"/>
                  <a:gd name="T5" fmla="*/ 116 h 494"/>
                  <a:gd name="T6" fmla="*/ 542 w 622"/>
                  <a:gd name="T7" fmla="*/ 72 h 494"/>
                  <a:gd name="T8" fmla="*/ 526 w 622"/>
                  <a:gd name="T9" fmla="*/ 48 h 494"/>
                  <a:gd name="T10" fmla="*/ 486 w 622"/>
                  <a:gd name="T11" fmla="*/ 62 h 494"/>
                  <a:gd name="T12" fmla="*/ 442 w 622"/>
                  <a:gd name="T13" fmla="*/ 54 h 494"/>
                  <a:gd name="T14" fmla="*/ 382 w 622"/>
                  <a:gd name="T15" fmla="*/ 64 h 494"/>
                  <a:gd name="T16" fmla="*/ 364 w 622"/>
                  <a:gd name="T17" fmla="*/ 30 h 494"/>
                  <a:gd name="T18" fmla="*/ 318 w 622"/>
                  <a:gd name="T19" fmla="*/ 0 h 494"/>
                  <a:gd name="T20" fmla="*/ 274 w 622"/>
                  <a:gd name="T21" fmla="*/ 38 h 494"/>
                  <a:gd name="T22" fmla="*/ 220 w 622"/>
                  <a:gd name="T23" fmla="*/ 56 h 494"/>
                  <a:gd name="T24" fmla="*/ 188 w 622"/>
                  <a:gd name="T25" fmla="*/ 16 h 494"/>
                  <a:gd name="T26" fmla="*/ 164 w 622"/>
                  <a:gd name="T27" fmla="*/ 70 h 494"/>
                  <a:gd name="T28" fmla="*/ 154 w 622"/>
                  <a:gd name="T29" fmla="*/ 116 h 494"/>
                  <a:gd name="T30" fmla="*/ 98 w 622"/>
                  <a:gd name="T31" fmla="*/ 108 h 494"/>
                  <a:gd name="T32" fmla="*/ 56 w 622"/>
                  <a:gd name="T33" fmla="*/ 118 h 494"/>
                  <a:gd name="T34" fmla="*/ 68 w 622"/>
                  <a:gd name="T35" fmla="*/ 160 h 494"/>
                  <a:gd name="T36" fmla="*/ 82 w 622"/>
                  <a:gd name="T37" fmla="*/ 192 h 494"/>
                  <a:gd name="T38" fmla="*/ 44 w 622"/>
                  <a:gd name="T39" fmla="*/ 216 h 494"/>
                  <a:gd name="T40" fmla="*/ 18 w 622"/>
                  <a:gd name="T41" fmla="*/ 254 h 494"/>
                  <a:gd name="T42" fmla="*/ 38 w 622"/>
                  <a:gd name="T43" fmla="*/ 304 h 494"/>
                  <a:gd name="T44" fmla="*/ 42 w 622"/>
                  <a:gd name="T45" fmla="*/ 338 h 494"/>
                  <a:gd name="T46" fmla="*/ 36 w 622"/>
                  <a:gd name="T47" fmla="*/ 388 h 494"/>
                  <a:gd name="T48" fmla="*/ 0 w 622"/>
                  <a:gd name="T49" fmla="*/ 458 h 494"/>
                  <a:gd name="T50" fmla="*/ 44 w 622"/>
                  <a:gd name="T51" fmla="*/ 494 h 494"/>
                  <a:gd name="T52" fmla="*/ 94 w 622"/>
                  <a:gd name="T53" fmla="*/ 466 h 494"/>
                  <a:gd name="T54" fmla="*/ 120 w 622"/>
                  <a:gd name="T55" fmla="*/ 450 h 494"/>
                  <a:gd name="T56" fmla="*/ 120 w 622"/>
                  <a:gd name="T57" fmla="*/ 422 h 494"/>
                  <a:gd name="T58" fmla="*/ 182 w 622"/>
                  <a:gd name="T59" fmla="*/ 404 h 494"/>
                  <a:gd name="T60" fmla="*/ 224 w 622"/>
                  <a:gd name="T61" fmla="*/ 442 h 494"/>
                  <a:gd name="T62" fmla="*/ 288 w 622"/>
                  <a:gd name="T63" fmla="*/ 454 h 494"/>
                  <a:gd name="T64" fmla="*/ 362 w 622"/>
                  <a:gd name="T65" fmla="*/ 440 h 494"/>
                  <a:gd name="T66" fmla="*/ 404 w 622"/>
                  <a:gd name="T67" fmla="*/ 436 h 494"/>
                  <a:gd name="T68" fmla="*/ 430 w 622"/>
                  <a:gd name="T69" fmla="*/ 412 h 494"/>
                  <a:gd name="T70" fmla="*/ 484 w 622"/>
                  <a:gd name="T71" fmla="*/ 374 h 494"/>
                  <a:gd name="T72" fmla="*/ 504 w 622"/>
                  <a:gd name="T73" fmla="*/ 400 h 494"/>
                  <a:gd name="T74" fmla="*/ 534 w 622"/>
                  <a:gd name="T75" fmla="*/ 378 h 494"/>
                  <a:gd name="T76" fmla="*/ 524 w 622"/>
                  <a:gd name="T77" fmla="*/ 322 h 494"/>
                  <a:gd name="T78" fmla="*/ 570 w 622"/>
                  <a:gd name="T79" fmla="*/ 328 h 494"/>
                  <a:gd name="T80" fmla="*/ 604 w 622"/>
                  <a:gd name="T81" fmla="*/ 314 h 494"/>
                  <a:gd name="T82" fmla="*/ 622 w 622"/>
                  <a:gd name="T83" fmla="*/ 28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94">
                    <a:moveTo>
                      <a:pt x="622" y="280"/>
                    </a:moveTo>
                    <a:lnTo>
                      <a:pt x="614" y="218"/>
                    </a:lnTo>
                    <a:lnTo>
                      <a:pt x="602" y="212"/>
                    </a:lnTo>
                    <a:lnTo>
                      <a:pt x="604" y="172"/>
                    </a:lnTo>
                    <a:lnTo>
                      <a:pt x="580" y="144"/>
                    </a:lnTo>
                    <a:lnTo>
                      <a:pt x="554" y="116"/>
                    </a:lnTo>
                    <a:lnTo>
                      <a:pt x="554" y="84"/>
                    </a:lnTo>
                    <a:lnTo>
                      <a:pt x="542" y="72"/>
                    </a:lnTo>
                    <a:lnTo>
                      <a:pt x="540" y="60"/>
                    </a:lnTo>
                    <a:lnTo>
                      <a:pt x="526" y="48"/>
                    </a:lnTo>
                    <a:lnTo>
                      <a:pt x="502" y="46"/>
                    </a:lnTo>
                    <a:lnTo>
                      <a:pt x="486" y="62"/>
                    </a:lnTo>
                    <a:lnTo>
                      <a:pt x="462" y="64"/>
                    </a:lnTo>
                    <a:lnTo>
                      <a:pt x="442" y="54"/>
                    </a:lnTo>
                    <a:lnTo>
                      <a:pt x="416" y="64"/>
                    </a:lnTo>
                    <a:lnTo>
                      <a:pt x="382" y="64"/>
                    </a:lnTo>
                    <a:lnTo>
                      <a:pt x="378" y="46"/>
                    </a:lnTo>
                    <a:lnTo>
                      <a:pt x="364" y="30"/>
                    </a:lnTo>
                    <a:lnTo>
                      <a:pt x="344" y="20"/>
                    </a:lnTo>
                    <a:lnTo>
                      <a:pt x="318" y="0"/>
                    </a:lnTo>
                    <a:lnTo>
                      <a:pt x="302" y="4"/>
                    </a:lnTo>
                    <a:lnTo>
                      <a:pt x="274" y="38"/>
                    </a:lnTo>
                    <a:lnTo>
                      <a:pt x="242" y="54"/>
                    </a:lnTo>
                    <a:lnTo>
                      <a:pt x="220" y="56"/>
                    </a:lnTo>
                    <a:lnTo>
                      <a:pt x="210" y="36"/>
                    </a:lnTo>
                    <a:lnTo>
                      <a:pt x="188" y="16"/>
                    </a:lnTo>
                    <a:lnTo>
                      <a:pt x="174" y="46"/>
                    </a:lnTo>
                    <a:lnTo>
                      <a:pt x="164" y="70"/>
                    </a:lnTo>
                    <a:lnTo>
                      <a:pt x="144" y="90"/>
                    </a:lnTo>
                    <a:lnTo>
                      <a:pt x="154" y="116"/>
                    </a:lnTo>
                    <a:lnTo>
                      <a:pt x="118" y="118"/>
                    </a:lnTo>
                    <a:lnTo>
                      <a:pt x="98" y="108"/>
                    </a:lnTo>
                    <a:lnTo>
                      <a:pt x="82" y="120"/>
                    </a:lnTo>
                    <a:lnTo>
                      <a:pt x="56" y="118"/>
                    </a:lnTo>
                    <a:lnTo>
                      <a:pt x="48" y="138"/>
                    </a:lnTo>
                    <a:lnTo>
                      <a:pt x="68" y="160"/>
                    </a:lnTo>
                    <a:lnTo>
                      <a:pt x="86" y="174"/>
                    </a:lnTo>
                    <a:lnTo>
                      <a:pt x="82" y="192"/>
                    </a:lnTo>
                    <a:lnTo>
                      <a:pt x="56" y="198"/>
                    </a:lnTo>
                    <a:lnTo>
                      <a:pt x="44" y="216"/>
                    </a:lnTo>
                    <a:lnTo>
                      <a:pt x="50" y="234"/>
                    </a:lnTo>
                    <a:lnTo>
                      <a:pt x="18" y="254"/>
                    </a:lnTo>
                    <a:lnTo>
                      <a:pt x="22" y="278"/>
                    </a:lnTo>
                    <a:lnTo>
                      <a:pt x="38" y="304"/>
                    </a:lnTo>
                    <a:lnTo>
                      <a:pt x="24" y="326"/>
                    </a:lnTo>
                    <a:lnTo>
                      <a:pt x="42" y="338"/>
                    </a:lnTo>
                    <a:lnTo>
                      <a:pt x="66" y="344"/>
                    </a:lnTo>
                    <a:lnTo>
                      <a:pt x="36" y="388"/>
                    </a:lnTo>
                    <a:lnTo>
                      <a:pt x="20" y="426"/>
                    </a:lnTo>
                    <a:lnTo>
                      <a:pt x="0" y="458"/>
                    </a:lnTo>
                    <a:lnTo>
                      <a:pt x="22" y="482"/>
                    </a:lnTo>
                    <a:lnTo>
                      <a:pt x="44" y="494"/>
                    </a:lnTo>
                    <a:lnTo>
                      <a:pt x="74" y="480"/>
                    </a:lnTo>
                    <a:lnTo>
                      <a:pt x="94" y="466"/>
                    </a:lnTo>
                    <a:lnTo>
                      <a:pt x="120" y="466"/>
                    </a:lnTo>
                    <a:lnTo>
                      <a:pt x="120" y="450"/>
                    </a:lnTo>
                    <a:lnTo>
                      <a:pt x="108" y="434"/>
                    </a:lnTo>
                    <a:lnTo>
                      <a:pt x="120" y="422"/>
                    </a:lnTo>
                    <a:lnTo>
                      <a:pt x="150" y="422"/>
                    </a:lnTo>
                    <a:lnTo>
                      <a:pt x="182" y="404"/>
                    </a:lnTo>
                    <a:lnTo>
                      <a:pt x="210" y="432"/>
                    </a:lnTo>
                    <a:lnTo>
                      <a:pt x="224" y="442"/>
                    </a:lnTo>
                    <a:lnTo>
                      <a:pt x="268" y="440"/>
                    </a:lnTo>
                    <a:lnTo>
                      <a:pt x="288" y="454"/>
                    </a:lnTo>
                    <a:lnTo>
                      <a:pt x="308" y="442"/>
                    </a:lnTo>
                    <a:lnTo>
                      <a:pt x="362" y="440"/>
                    </a:lnTo>
                    <a:lnTo>
                      <a:pt x="386" y="450"/>
                    </a:lnTo>
                    <a:lnTo>
                      <a:pt x="404" y="436"/>
                    </a:lnTo>
                    <a:lnTo>
                      <a:pt x="406" y="416"/>
                    </a:lnTo>
                    <a:lnTo>
                      <a:pt x="430" y="412"/>
                    </a:lnTo>
                    <a:lnTo>
                      <a:pt x="462" y="390"/>
                    </a:lnTo>
                    <a:lnTo>
                      <a:pt x="484" y="374"/>
                    </a:lnTo>
                    <a:lnTo>
                      <a:pt x="500" y="386"/>
                    </a:lnTo>
                    <a:lnTo>
                      <a:pt x="504" y="400"/>
                    </a:lnTo>
                    <a:lnTo>
                      <a:pt x="524" y="396"/>
                    </a:lnTo>
                    <a:lnTo>
                      <a:pt x="534" y="378"/>
                    </a:lnTo>
                    <a:lnTo>
                      <a:pt x="522" y="354"/>
                    </a:lnTo>
                    <a:lnTo>
                      <a:pt x="524" y="322"/>
                    </a:lnTo>
                    <a:lnTo>
                      <a:pt x="548" y="318"/>
                    </a:lnTo>
                    <a:lnTo>
                      <a:pt x="570" y="328"/>
                    </a:lnTo>
                    <a:lnTo>
                      <a:pt x="598" y="326"/>
                    </a:lnTo>
                    <a:lnTo>
                      <a:pt x="604" y="314"/>
                    </a:lnTo>
                    <a:lnTo>
                      <a:pt x="606" y="288"/>
                    </a:lnTo>
                    <a:lnTo>
                      <a:pt x="622" y="28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Freeform 34"/>
              <p:cNvSpPr>
                <a:spLocks/>
              </p:cNvSpPr>
              <p:nvPr/>
            </p:nvSpPr>
            <p:spPr bwMode="gray">
              <a:xfrm>
                <a:off x="2406" y="2700"/>
                <a:ext cx="252" cy="150"/>
              </a:xfrm>
              <a:custGeom>
                <a:avLst/>
                <a:gdLst>
                  <a:gd name="T0" fmla="*/ 0 w 252"/>
                  <a:gd name="T1" fmla="*/ 110 h 150"/>
                  <a:gd name="T2" fmla="*/ 2 w 252"/>
                  <a:gd name="T3" fmla="*/ 80 h 150"/>
                  <a:gd name="T4" fmla="*/ 22 w 252"/>
                  <a:gd name="T5" fmla="*/ 64 h 150"/>
                  <a:gd name="T6" fmla="*/ 46 w 252"/>
                  <a:gd name="T7" fmla="*/ 58 h 150"/>
                  <a:gd name="T8" fmla="*/ 70 w 252"/>
                  <a:gd name="T9" fmla="*/ 30 h 150"/>
                  <a:gd name="T10" fmla="*/ 102 w 252"/>
                  <a:gd name="T11" fmla="*/ 22 h 150"/>
                  <a:gd name="T12" fmla="*/ 134 w 252"/>
                  <a:gd name="T13" fmla="*/ 18 h 150"/>
                  <a:gd name="T14" fmla="*/ 142 w 252"/>
                  <a:gd name="T15" fmla="*/ 10 h 150"/>
                  <a:gd name="T16" fmla="*/ 186 w 252"/>
                  <a:gd name="T17" fmla="*/ 10 h 150"/>
                  <a:gd name="T18" fmla="*/ 200 w 252"/>
                  <a:gd name="T19" fmla="*/ 0 h 150"/>
                  <a:gd name="T20" fmla="*/ 220 w 252"/>
                  <a:gd name="T21" fmla="*/ 4 h 150"/>
                  <a:gd name="T22" fmla="*/ 240 w 252"/>
                  <a:gd name="T23" fmla="*/ 22 h 150"/>
                  <a:gd name="T24" fmla="*/ 252 w 252"/>
                  <a:gd name="T25" fmla="*/ 46 h 150"/>
                  <a:gd name="T26" fmla="*/ 240 w 252"/>
                  <a:gd name="T27" fmla="*/ 76 h 150"/>
                  <a:gd name="T28" fmla="*/ 198 w 252"/>
                  <a:gd name="T29" fmla="*/ 112 h 150"/>
                  <a:gd name="T30" fmla="*/ 156 w 252"/>
                  <a:gd name="T31" fmla="*/ 130 h 150"/>
                  <a:gd name="T32" fmla="*/ 120 w 252"/>
                  <a:gd name="T33" fmla="*/ 140 h 150"/>
                  <a:gd name="T34" fmla="*/ 88 w 252"/>
                  <a:gd name="T35" fmla="*/ 130 h 150"/>
                  <a:gd name="T36" fmla="*/ 62 w 252"/>
                  <a:gd name="T37" fmla="*/ 144 h 150"/>
                  <a:gd name="T38" fmla="*/ 38 w 252"/>
                  <a:gd name="T39" fmla="*/ 150 h 150"/>
                  <a:gd name="T40" fmla="*/ 12 w 252"/>
                  <a:gd name="T41" fmla="*/ 126 h 150"/>
                  <a:gd name="T42" fmla="*/ 0 w 252"/>
                  <a:gd name="T43" fmla="*/ 11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2" h="150">
                    <a:moveTo>
                      <a:pt x="0" y="110"/>
                    </a:moveTo>
                    <a:lnTo>
                      <a:pt x="2" y="80"/>
                    </a:lnTo>
                    <a:lnTo>
                      <a:pt x="22" y="64"/>
                    </a:lnTo>
                    <a:lnTo>
                      <a:pt x="46" y="58"/>
                    </a:lnTo>
                    <a:lnTo>
                      <a:pt x="70" y="30"/>
                    </a:lnTo>
                    <a:lnTo>
                      <a:pt x="102" y="22"/>
                    </a:lnTo>
                    <a:lnTo>
                      <a:pt x="134" y="18"/>
                    </a:lnTo>
                    <a:lnTo>
                      <a:pt x="142" y="10"/>
                    </a:lnTo>
                    <a:lnTo>
                      <a:pt x="186" y="10"/>
                    </a:lnTo>
                    <a:lnTo>
                      <a:pt x="200" y="0"/>
                    </a:lnTo>
                    <a:lnTo>
                      <a:pt x="220" y="4"/>
                    </a:lnTo>
                    <a:lnTo>
                      <a:pt x="240" y="22"/>
                    </a:lnTo>
                    <a:lnTo>
                      <a:pt x="252" y="46"/>
                    </a:lnTo>
                    <a:lnTo>
                      <a:pt x="240" y="76"/>
                    </a:lnTo>
                    <a:lnTo>
                      <a:pt x="198" y="112"/>
                    </a:lnTo>
                    <a:lnTo>
                      <a:pt x="156" y="130"/>
                    </a:lnTo>
                    <a:lnTo>
                      <a:pt x="120" y="140"/>
                    </a:lnTo>
                    <a:lnTo>
                      <a:pt x="88" y="130"/>
                    </a:lnTo>
                    <a:lnTo>
                      <a:pt x="62" y="144"/>
                    </a:lnTo>
                    <a:lnTo>
                      <a:pt x="38" y="150"/>
                    </a:lnTo>
                    <a:lnTo>
                      <a:pt x="12" y="126"/>
                    </a:lnTo>
                    <a:lnTo>
                      <a:pt x="0" y="11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gray">
              <a:xfrm>
                <a:off x="2406" y="2700"/>
                <a:ext cx="252" cy="150"/>
              </a:xfrm>
              <a:custGeom>
                <a:avLst/>
                <a:gdLst>
                  <a:gd name="T0" fmla="*/ 0 w 252"/>
                  <a:gd name="T1" fmla="*/ 110 h 150"/>
                  <a:gd name="T2" fmla="*/ 2 w 252"/>
                  <a:gd name="T3" fmla="*/ 80 h 150"/>
                  <a:gd name="T4" fmla="*/ 22 w 252"/>
                  <a:gd name="T5" fmla="*/ 64 h 150"/>
                  <a:gd name="T6" fmla="*/ 46 w 252"/>
                  <a:gd name="T7" fmla="*/ 58 h 150"/>
                  <a:gd name="T8" fmla="*/ 70 w 252"/>
                  <a:gd name="T9" fmla="*/ 30 h 150"/>
                  <a:gd name="T10" fmla="*/ 102 w 252"/>
                  <a:gd name="T11" fmla="*/ 22 h 150"/>
                  <a:gd name="T12" fmla="*/ 134 w 252"/>
                  <a:gd name="T13" fmla="*/ 18 h 150"/>
                  <a:gd name="T14" fmla="*/ 142 w 252"/>
                  <a:gd name="T15" fmla="*/ 10 h 150"/>
                  <a:gd name="T16" fmla="*/ 186 w 252"/>
                  <a:gd name="T17" fmla="*/ 10 h 150"/>
                  <a:gd name="T18" fmla="*/ 200 w 252"/>
                  <a:gd name="T19" fmla="*/ 0 h 150"/>
                  <a:gd name="T20" fmla="*/ 220 w 252"/>
                  <a:gd name="T21" fmla="*/ 4 h 150"/>
                  <a:gd name="T22" fmla="*/ 240 w 252"/>
                  <a:gd name="T23" fmla="*/ 22 h 150"/>
                  <a:gd name="T24" fmla="*/ 252 w 252"/>
                  <a:gd name="T25" fmla="*/ 46 h 150"/>
                  <a:gd name="T26" fmla="*/ 240 w 252"/>
                  <a:gd name="T27" fmla="*/ 76 h 150"/>
                  <a:gd name="T28" fmla="*/ 198 w 252"/>
                  <a:gd name="T29" fmla="*/ 112 h 150"/>
                  <a:gd name="T30" fmla="*/ 156 w 252"/>
                  <a:gd name="T31" fmla="*/ 130 h 150"/>
                  <a:gd name="T32" fmla="*/ 120 w 252"/>
                  <a:gd name="T33" fmla="*/ 140 h 150"/>
                  <a:gd name="T34" fmla="*/ 88 w 252"/>
                  <a:gd name="T35" fmla="*/ 130 h 150"/>
                  <a:gd name="T36" fmla="*/ 62 w 252"/>
                  <a:gd name="T37" fmla="*/ 144 h 150"/>
                  <a:gd name="T38" fmla="*/ 38 w 252"/>
                  <a:gd name="T39" fmla="*/ 150 h 150"/>
                  <a:gd name="T40" fmla="*/ 12 w 252"/>
                  <a:gd name="T41" fmla="*/ 126 h 150"/>
                  <a:gd name="T42" fmla="*/ 0 w 252"/>
                  <a:gd name="T43" fmla="*/ 11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2" h="150">
                    <a:moveTo>
                      <a:pt x="0" y="110"/>
                    </a:moveTo>
                    <a:lnTo>
                      <a:pt x="2" y="80"/>
                    </a:lnTo>
                    <a:lnTo>
                      <a:pt x="22" y="64"/>
                    </a:lnTo>
                    <a:lnTo>
                      <a:pt x="46" y="58"/>
                    </a:lnTo>
                    <a:lnTo>
                      <a:pt x="70" y="30"/>
                    </a:lnTo>
                    <a:lnTo>
                      <a:pt x="102" y="22"/>
                    </a:lnTo>
                    <a:lnTo>
                      <a:pt x="134" y="18"/>
                    </a:lnTo>
                    <a:lnTo>
                      <a:pt x="142" y="10"/>
                    </a:lnTo>
                    <a:lnTo>
                      <a:pt x="186" y="10"/>
                    </a:lnTo>
                    <a:lnTo>
                      <a:pt x="200" y="0"/>
                    </a:lnTo>
                    <a:lnTo>
                      <a:pt x="220" y="4"/>
                    </a:lnTo>
                    <a:lnTo>
                      <a:pt x="240" y="22"/>
                    </a:lnTo>
                    <a:lnTo>
                      <a:pt x="252" y="46"/>
                    </a:lnTo>
                    <a:lnTo>
                      <a:pt x="240" y="76"/>
                    </a:lnTo>
                    <a:lnTo>
                      <a:pt x="198" y="112"/>
                    </a:lnTo>
                    <a:lnTo>
                      <a:pt x="156" y="130"/>
                    </a:lnTo>
                    <a:lnTo>
                      <a:pt x="120" y="140"/>
                    </a:lnTo>
                    <a:lnTo>
                      <a:pt x="88" y="130"/>
                    </a:lnTo>
                    <a:lnTo>
                      <a:pt x="62" y="144"/>
                    </a:lnTo>
                    <a:lnTo>
                      <a:pt x="38" y="150"/>
                    </a:lnTo>
                    <a:lnTo>
                      <a:pt x="12" y="126"/>
                    </a:lnTo>
                    <a:lnTo>
                      <a:pt x="0" y="11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Freeform 37"/>
            <p:cNvSpPr>
              <a:spLocks/>
            </p:cNvSpPr>
            <p:nvPr/>
          </p:nvSpPr>
          <p:spPr bwMode="gray">
            <a:xfrm>
              <a:off x="5133747" y="2034771"/>
              <a:ext cx="510830" cy="465232"/>
            </a:xfrm>
            <a:custGeom>
              <a:avLst/>
              <a:gdLst>
                <a:gd name="T0" fmla="*/ 0 w 202"/>
                <a:gd name="T1" fmla="*/ 76 h 184"/>
                <a:gd name="T2" fmla="*/ 2 w 202"/>
                <a:gd name="T3" fmla="*/ 60 h 184"/>
                <a:gd name="T4" fmla="*/ 20 w 202"/>
                <a:gd name="T5" fmla="*/ 50 h 184"/>
                <a:gd name="T6" fmla="*/ 28 w 202"/>
                <a:gd name="T7" fmla="*/ 28 h 184"/>
                <a:gd name="T8" fmla="*/ 38 w 202"/>
                <a:gd name="T9" fmla="*/ 18 h 184"/>
                <a:gd name="T10" fmla="*/ 62 w 202"/>
                <a:gd name="T11" fmla="*/ 18 h 184"/>
                <a:gd name="T12" fmla="*/ 76 w 202"/>
                <a:gd name="T13" fmla="*/ 0 h 184"/>
                <a:gd name="T14" fmla="*/ 98 w 202"/>
                <a:gd name="T15" fmla="*/ 10 h 184"/>
                <a:gd name="T16" fmla="*/ 118 w 202"/>
                <a:gd name="T17" fmla="*/ 32 h 184"/>
                <a:gd name="T18" fmla="*/ 118 w 202"/>
                <a:gd name="T19" fmla="*/ 48 h 184"/>
                <a:gd name="T20" fmla="*/ 116 w 202"/>
                <a:gd name="T21" fmla="*/ 72 h 184"/>
                <a:gd name="T22" fmla="*/ 122 w 202"/>
                <a:gd name="T23" fmla="*/ 98 h 184"/>
                <a:gd name="T24" fmla="*/ 136 w 202"/>
                <a:gd name="T25" fmla="*/ 98 h 184"/>
                <a:gd name="T26" fmla="*/ 156 w 202"/>
                <a:gd name="T27" fmla="*/ 80 h 184"/>
                <a:gd name="T28" fmla="*/ 180 w 202"/>
                <a:gd name="T29" fmla="*/ 100 h 184"/>
                <a:gd name="T30" fmla="*/ 192 w 202"/>
                <a:gd name="T31" fmla="*/ 112 h 184"/>
                <a:gd name="T32" fmla="*/ 202 w 202"/>
                <a:gd name="T33" fmla="*/ 134 h 184"/>
                <a:gd name="T34" fmla="*/ 202 w 202"/>
                <a:gd name="T35" fmla="*/ 146 h 184"/>
                <a:gd name="T36" fmla="*/ 182 w 202"/>
                <a:gd name="T37" fmla="*/ 168 h 184"/>
                <a:gd name="T38" fmla="*/ 164 w 202"/>
                <a:gd name="T39" fmla="*/ 180 h 184"/>
                <a:gd name="T40" fmla="*/ 146 w 202"/>
                <a:gd name="T41" fmla="*/ 166 h 184"/>
                <a:gd name="T42" fmla="*/ 126 w 202"/>
                <a:gd name="T43" fmla="*/ 154 h 184"/>
                <a:gd name="T44" fmla="*/ 118 w 202"/>
                <a:gd name="T45" fmla="*/ 164 h 184"/>
                <a:gd name="T46" fmla="*/ 94 w 202"/>
                <a:gd name="T47" fmla="*/ 164 h 184"/>
                <a:gd name="T48" fmla="*/ 84 w 202"/>
                <a:gd name="T49" fmla="*/ 184 h 184"/>
                <a:gd name="T50" fmla="*/ 68 w 202"/>
                <a:gd name="T51" fmla="*/ 170 h 184"/>
                <a:gd name="T52" fmla="*/ 56 w 202"/>
                <a:gd name="T53" fmla="*/ 142 h 184"/>
                <a:gd name="T54" fmla="*/ 46 w 202"/>
                <a:gd name="T55" fmla="*/ 132 h 184"/>
                <a:gd name="T56" fmla="*/ 48 w 202"/>
                <a:gd name="T57" fmla="*/ 100 h 184"/>
                <a:gd name="T58" fmla="*/ 22 w 202"/>
                <a:gd name="T59" fmla="*/ 98 h 184"/>
                <a:gd name="T60" fmla="*/ 8 w 202"/>
                <a:gd name="T61" fmla="*/ 86 h 184"/>
                <a:gd name="T62" fmla="*/ 0 w 202"/>
                <a:gd name="T6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84">
                  <a:moveTo>
                    <a:pt x="0" y="76"/>
                  </a:moveTo>
                  <a:lnTo>
                    <a:pt x="2" y="60"/>
                  </a:lnTo>
                  <a:lnTo>
                    <a:pt x="20" y="50"/>
                  </a:lnTo>
                  <a:lnTo>
                    <a:pt x="28" y="28"/>
                  </a:lnTo>
                  <a:lnTo>
                    <a:pt x="38" y="18"/>
                  </a:lnTo>
                  <a:lnTo>
                    <a:pt x="62" y="18"/>
                  </a:lnTo>
                  <a:lnTo>
                    <a:pt x="76" y="0"/>
                  </a:lnTo>
                  <a:lnTo>
                    <a:pt x="98" y="10"/>
                  </a:lnTo>
                  <a:lnTo>
                    <a:pt x="118" y="32"/>
                  </a:lnTo>
                  <a:lnTo>
                    <a:pt x="118" y="48"/>
                  </a:lnTo>
                  <a:lnTo>
                    <a:pt x="116" y="72"/>
                  </a:lnTo>
                  <a:lnTo>
                    <a:pt x="122" y="98"/>
                  </a:lnTo>
                  <a:lnTo>
                    <a:pt x="136" y="98"/>
                  </a:lnTo>
                  <a:lnTo>
                    <a:pt x="156" y="80"/>
                  </a:lnTo>
                  <a:lnTo>
                    <a:pt x="180" y="100"/>
                  </a:lnTo>
                  <a:lnTo>
                    <a:pt x="192" y="112"/>
                  </a:lnTo>
                  <a:lnTo>
                    <a:pt x="202" y="134"/>
                  </a:lnTo>
                  <a:lnTo>
                    <a:pt x="202" y="146"/>
                  </a:lnTo>
                  <a:lnTo>
                    <a:pt x="182" y="168"/>
                  </a:lnTo>
                  <a:lnTo>
                    <a:pt x="164" y="180"/>
                  </a:lnTo>
                  <a:lnTo>
                    <a:pt x="146" y="166"/>
                  </a:lnTo>
                  <a:lnTo>
                    <a:pt x="126" y="154"/>
                  </a:lnTo>
                  <a:lnTo>
                    <a:pt x="118" y="164"/>
                  </a:lnTo>
                  <a:lnTo>
                    <a:pt x="94" y="164"/>
                  </a:lnTo>
                  <a:lnTo>
                    <a:pt x="84" y="184"/>
                  </a:lnTo>
                  <a:lnTo>
                    <a:pt x="68" y="170"/>
                  </a:lnTo>
                  <a:lnTo>
                    <a:pt x="56" y="142"/>
                  </a:lnTo>
                  <a:lnTo>
                    <a:pt x="46" y="132"/>
                  </a:lnTo>
                  <a:lnTo>
                    <a:pt x="48" y="100"/>
                  </a:lnTo>
                  <a:lnTo>
                    <a:pt x="22" y="98"/>
                  </a:lnTo>
                  <a:lnTo>
                    <a:pt x="8" y="86"/>
                  </a:lnTo>
                  <a:lnTo>
                    <a:pt x="0" y="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gray">
            <a:xfrm>
              <a:off x="5133747" y="2034771"/>
              <a:ext cx="510830" cy="465232"/>
            </a:xfrm>
            <a:custGeom>
              <a:avLst/>
              <a:gdLst>
                <a:gd name="T0" fmla="*/ 0 w 202"/>
                <a:gd name="T1" fmla="*/ 76 h 184"/>
                <a:gd name="T2" fmla="*/ 2 w 202"/>
                <a:gd name="T3" fmla="*/ 60 h 184"/>
                <a:gd name="T4" fmla="*/ 20 w 202"/>
                <a:gd name="T5" fmla="*/ 50 h 184"/>
                <a:gd name="T6" fmla="*/ 28 w 202"/>
                <a:gd name="T7" fmla="*/ 28 h 184"/>
                <a:gd name="T8" fmla="*/ 38 w 202"/>
                <a:gd name="T9" fmla="*/ 18 h 184"/>
                <a:gd name="T10" fmla="*/ 62 w 202"/>
                <a:gd name="T11" fmla="*/ 18 h 184"/>
                <a:gd name="T12" fmla="*/ 76 w 202"/>
                <a:gd name="T13" fmla="*/ 0 h 184"/>
                <a:gd name="T14" fmla="*/ 98 w 202"/>
                <a:gd name="T15" fmla="*/ 10 h 184"/>
                <a:gd name="T16" fmla="*/ 118 w 202"/>
                <a:gd name="T17" fmla="*/ 32 h 184"/>
                <a:gd name="T18" fmla="*/ 118 w 202"/>
                <a:gd name="T19" fmla="*/ 48 h 184"/>
                <a:gd name="T20" fmla="*/ 116 w 202"/>
                <a:gd name="T21" fmla="*/ 72 h 184"/>
                <a:gd name="T22" fmla="*/ 122 w 202"/>
                <a:gd name="T23" fmla="*/ 98 h 184"/>
                <a:gd name="T24" fmla="*/ 136 w 202"/>
                <a:gd name="T25" fmla="*/ 98 h 184"/>
                <a:gd name="T26" fmla="*/ 156 w 202"/>
                <a:gd name="T27" fmla="*/ 80 h 184"/>
                <a:gd name="T28" fmla="*/ 180 w 202"/>
                <a:gd name="T29" fmla="*/ 100 h 184"/>
                <a:gd name="T30" fmla="*/ 192 w 202"/>
                <a:gd name="T31" fmla="*/ 112 h 184"/>
                <a:gd name="T32" fmla="*/ 202 w 202"/>
                <a:gd name="T33" fmla="*/ 134 h 184"/>
                <a:gd name="T34" fmla="*/ 202 w 202"/>
                <a:gd name="T35" fmla="*/ 146 h 184"/>
                <a:gd name="T36" fmla="*/ 182 w 202"/>
                <a:gd name="T37" fmla="*/ 168 h 184"/>
                <a:gd name="T38" fmla="*/ 164 w 202"/>
                <a:gd name="T39" fmla="*/ 180 h 184"/>
                <a:gd name="T40" fmla="*/ 146 w 202"/>
                <a:gd name="T41" fmla="*/ 166 h 184"/>
                <a:gd name="T42" fmla="*/ 126 w 202"/>
                <a:gd name="T43" fmla="*/ 154 h 184"/>
                <a:gd name="T44" fmla="*/ 118 w 202"/>
                <a:gd name="T45" fmla="*/ 164 h 184"/>
                <a:gd name="T46" fmla="*/ 94 w 202"/>
                <a:gd name="T47" fmla="*/ 164 h 184"/>
                <a:gd name="T48" fmla="*/ 84 w 202"/>
                <a:gd name="T49" fmla="*/ 184 h 184"/>
                <a:gd name="T50" fmla="*/ 68 w 202"/>
                <a:gd name="T51" fmla="*/ 170 h 184"/>
                <a:gd name="T52" fmla="*/ 56 w 202"/>
                <a:gd name="T53" fmla="*/ 142 h 184"/>
                <a:gd name="T54" fmla="*/ 46 w 202"/>
                <a:gd name="T55" fmla="*/ 132 h 184"/>
                <a:gd name="T56" fmla="*/ 48 w 202"/>
                <a:gd name="T57" fmla="*/ 100 h 184"/>
                <a:gd name="T58" fmla="*/ 22 w 202"/>
                <a:gd name="T59" fmla="*/ 98 h 184"/>
                <a:gd name="T60" fmla="*/ 8 w 202"/>
                <a:gd name="T61" fmla="*/ 86 h 184"/>
                <a:gd name="T62" fmla="*/ 0 w 202"/>
                <a:gd name="T63" fmla="*/ 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84">
                  <a:moveTo>
                    <a:pt x="0" y="76"/>
                  </a:moveTo>
                  <a:lnTo>
                    <a:pt x="2" y="60"/>
                  </a:lnTo>
                  <a:lnTo>
                    <a:pt x="20" y="50"/>
                  </a:lnTo>
                  <a:lnTo>
                    <a:pt x="28" y="28"/>
                  </a:lnTo>
                  <a:lnTo>
                    <a:pt x="38" y="18"/>
                  </a:lnTo>
                  <a:lnTo>
                    <a:pt x="62" y="18"/>
                  </a:lnTo>
                  <a:lnTo>
                    <a:pt x="76" y="0"/>
                  </a:lnTo>
                  <a:lnTo>
                    <a:pt x="98" y="10"/>
                  </a:lnTo>
                  <a:lnTo>
                    <a:pt x="118" y="32"/>
                  </a:lnTo>
                  <a:lnTo>
                    <a:pt x="118" y="48"/>
                  </a:lnTo>
                  <a:lnTo>
                    <a:pt x="116" y="72"/>
                  </a:lnTo>
                  <a:lnTo>
                    <a:pt x="122" y="98"/>
                  </a:lnTo>
                  <a:lnTo>
                    <a:pt x="136" y="98"/>
                  </a:lnTo>
                  <a:lnTo>
                    <a:pt x="156" y="80"/>
                  </a:lnTo>
                  <a:lnTo>
                    <a:pt x="180" y="100"/>
                  </a:lnTo>
                  <a:lnTo>
                    <a:pt x="192" y="112"/>
                  </a:lnTo>
                  <a:lnTo>
                    <a:pt x="202" y="134"/>
                  </a:lnTo>
                  <a:lnTo>
                    <a:pt x="202" y="146"/>
                  </a:lnTo>
                  <a:lnTo>
                    <a:pt x="182" y="168"/>
                  </a:lnTo>
                  <a:lnTo>
                    <a:pt x="164" y="180"/>
                  </a:lnTo>
                  <a:lnTo>
                    <a:pt x="146" y="166"/>
                  </a:lnTo>
                  <a:lnTo>
                    <a:pt x="126" y="154"/>
                  </a:lnTo>
                  <a:lnTo>
                    <a:pt x="118" y="164"/>
                  </a:lnTo>
                  <a:lnTo>
                    <a:pt x="94" y="164"/>
                  </a:lnTo>
                  <a:lnTo>
                    <a:pt x="84" y="184"/>
                  </a:lnTo>
                  <a:lnTo>
                    <a:pt x="68" y="170"/>
                  </a:lnTo>
                  <a:lnTo>
                    <a:pt x="56" y="142"/>
                  </a:lnTo>
                  <a:lnTo>
                    <a:pt x="46" y="132"/>
                  </a:lnTo>
                  <a:lnTo>
                    <a:pt x="48" y="100"/>
                  </a:lnTo>
                  <a:lnTo>
                    <a:pt x="22" y="98"/>
                  </a:lnTo>
                  <a:lnTo>
                    <a:pt x="8" y="86"/>
                  </a:lnTo>
                  <a:lnTo>
                    <a:pt x="0" y="7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gray">
            <a:xfrm>
              <a:off x="5614230" y="2186477"/>
              <a:ext cx="318636" cy="257900"/>
            </a:xfrm>
            <a:custGeom>
              <a:avLst/>
              <a:gdLst>
                <a:gd name="T0" fmla="*/ 0 w 126"/>
                <a:gd name="T1" fmla="*/ 50 h 102"/>
                <a:gd name="T2" fmla="*/ 28 w 126"/>
                <a:gd name="T3" fmla="*/ 46 h 102"/>
                <a:gd name="T4" fmla="*/ 38 w 126"/>
                <a:gd name="T5" fmla="*/ 28 h 102"/>
                <a:gd name="T6" fmla="*/ 54 w 126"/>
                <a:gd name="T7" fmla="*/ 18 h 102"/>
                <a:gd name="T8" fmla="*/ 64 w 126"/>
                <a:gd name="T9" fmla="*/ 0 h 102"/>
                <a:gd name="T10" fmla="*/ 92 w 126"/>
                <a:gd name="T11" fmla="*/ 0 h 102"/>
                <a:gd name="T12" fmla="*/ 104 w 126"/>
                <a:gd name="T13" fmla="*/ 26 h 102"/>
                <a:gd name="T14" fmla="*/ 112 w 126"/>
                <a:gd name="T15" fmla="*/ 40 h 102"/>
                <a:gd name="T16" fmla="*/ 126 w 126"/>
                <a:gd name="T17" fmla="*/ 46 h 102"/>
                <a:gd name="T18" fmla="*/ 122 w 126"/>
                <a:gd name="T19" fmla="*/ 68 h 102"/>
                <a:gd name="T20" fmla="*/ 102 w 126"/>
                <a:gd name="T21" fmla="*/ 92 h 102"/>
                <a:gd name="T22" fmla="*/ 80 w 126"/>
                <a:gd name="T23" fmla="*/ 102 h 102"/>
                <a:gd name="T24" fmla="*/ 46 w 126"/>
                <a:gd name="T25" fmla="*/ 96 h 102"/>
                <a:gd name="T26" fmla="*/ 22 w 126"/>
                <a:gd name="T27" fmla="*/ 90 h 102"/>
                <a:gd name="T28" fmla="*/ 12 w 126"/>
                <a:gd name="T29" fmla="*/ 84 h 102"/>
                <a:gd name="T30" fmla="*/ 12 w 126"/>
                <a:gd name="T31" fmla="*/ 74 h 102"/>
                <a:gd name="T32" fmla="*/ 0 w 126"/>
                <a:gd name="T33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02">
                  <a:moveTo>
                    <a:pt x="0" y="50"/>
                  </a:moveTo>
                  <a:lnTo>
                    <a:pt x="28" y="46"/>
                  </a:lnTo>
                  <a:lnTo>
                    <a:pt x="38" y="28"/>
                  </a:lnTo>
                  <a:lnTo>
                    <a:pt x="54" y="18"/>
                  </a:lnTo>
                  <a:lnTo>
                    <a:pt x="64" y="0"/>
                  </a:lnTo>
                  <a:lnTo>
                    <a:pt x="92" y="0"/>
                  </a:lnTo>
                  <a:lnTo>
                    <a:pt x="104" y="26"/>
                  </a:lnTo>
                  <a:lnTo>
                    <a:pt x="112" y="40"/>
                  </a:lnTo>
                  <a:lnTo>
                    <a:pt x="126" y="46"/>
                  </a:lnTo>
                  <a:lnTo>
                    <a:pt x="122" y="68"/>
                  </a:lnTo>
                  <a:lnTo>
                    <a:pt x="102" y="92"/>
                  </a:lnTo>
                  <a:lnTo>
                    <a:pt x="80" y="102"/>
                  </a:lnTo>
                  <a:lnTo>
                    <a:pt x="46" y="96"/>
                  </a:lnTo>
                  <a:lnTo>
                    <a:pt x="22" y="90"/>
                  </a:lnTo>
                  <a:lnTo>
                    <a:pt x="12" y="84"/>
                  </a:lnTo>
                  <a:lnTo>
                    <a:pt x="12" y="74"/>
                  </a:lnTo>
                  <a:lnTo>
                    <a:pt x="0" y="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gray">
            <a:xfrm>
              <a:off x="5614230" y="2186477"/>
              <a:ext cx="318636" cy="257900"/>
            </a:xfrm>
            <a:custGeom>
              <a:avLst/>
              <a:gdLst>
                <a:gd name="T0" fmla="*/ 0 w 126"/>
                <a:gd name="T1" fmla="*/ 50 h 102"/>
                <a:gd name="T2" fmla="*/ 28 w 126"/>
                <a:gd name="T3" fmla="*/ 46 h 102"/>
                <a:gd name="T4" fmla="*/ 38 w 126"/>
                <a:gd name="T5" fmla="*/ 28 h 102"/>
                <a:gd name="T6" fmla="*/ 54 w 126"/>
                <a:gd name="T7" fmla="*/ 18 h 102"/>
                <a:gd name="T8" fmla="*/ 64 w 126"/>
                <a:gd name="T9" fmla="*/ 0 h 102"/>
                <a:gd name="T10" fmla="*/ 92 w 126"/>
                <a:gd name="T11" fmla="*/ 0 h 102"/>
                <a:gd name="T12" fmla="*/ 104 w 126"/>
                <a:gd name="T13" fmla="*/ 26 h 102"/>
                <a:gd name="T14" fmla="*/ 112 w 126"/>
                <a:gd name="T15" fmla="*/ 40 h 102"/>
                <a:gd name="T16" fmla="*/ 126 w 126"/>
                <a:gd name="T17" fmla="*/ 46 h 102"/>
                <a:gd name="T18" fmla="*/ 122 w 126"/>
                <a:gd name="T19" fmla="*/ 68 h 102"/>
                <a:gd name="T20" fmla="*/ 102 w 126"/>
                <a:gd name="T21" fmla="*/ 92 h 102"/>
                <a:gd name="T22" fmla="*/ 80 w 126"/>
                <a:gd name="T23" fmla="*/ 102 h 102"/>
                <a:gd name="T24" fmla="*/ 46 w 126"/>
                <a:gd name="T25" fmla="*/ 96 h 102"/>
                <a:gd name="T26" fmla="*/ 22 w 126"/>
                <a:gd name="T27" fmla="*/ 90 h 102"/>
                <a:gd name="T28" fmla="*/ 12 w 126"/>
                <a:gd name="T29" fmla="*/ 84 h 102"/>
                <a:gd name="T30" fmla="*/ 12 w 126"/>
                <a:gd name="T31" fmla="*/ 74 h 102"/>
                <a:gd name="T32" fmla="*/ 0 w 126"/>
                <a:gd name="T33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02">
                  <a:moveTo>
                    <a:pt x="0" y="50"/>
                  </a:moveTo>
                  <a:lnTo>
                    <a:pt x="28" y="46"/>
                  </a:lnTo>
                  <a:lnTo>
                    <a:pt x="38" y="28"/>
                  </a:lnTo>
                  <a:lnTo>
                    <a:pt x="54" y="18"/>
                  </a:lnTo>
                  <a:lnTo>
                    <a:pt x="64" y="0"/>
                  </a:lnTo>
                  <a:lnTo>
                    <a:pt x="92" y="0"/>
                  </a:lnTo>
                  <a:lnTo>
                    <a:pt x="104" y="26"/>
                  </a:lnTo>
                  <a:lnTo>
                    <a:pt x="112" y="40"/>
                  </a:lnTo>
                  <a:lnTo>
                    <a:pt x="126" y="46"/>
                  </a:lnTo>
                  <a:lnTo>
                    <a:pt x="122" y="68"/>
                  </a:lnTo>
                  <a:lnTo>
                    <a:pt x="102" y="92"/>
                  </a:lnTo>
                  <a:lnTo>
                    <a:pt x="80" y="102"/>
                  </a:lnTo>
                  <a:lnTo>
                    <a:pt x="46" y="96"/>
                  </a:lnTo>
                  <a:lnTo>
                    <a:pt x="22" y="90"/>
                  </a:lnTo>
                  <a:lnTo>
                    <a:pt x="12" y="84"/>
                  </a:lnTo>
                  <a:lnTo>
                    <a:pt x="12" y="74"/>
                  </a:lnTo>
                  <a:lnTo>
                    <a:pt x="0" y="5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gray">
            <a:xfrm>
              <a:off x="5427095" y="1675733"/>
              <a:ext cx="971082" cy="1264218"/>
            </a:xfrm>
            <a:custGeom>
              <a:avLst/>
              <a:gdLst>
                <a:gd name="T0" fmla="*/ 2 w 384"/>
                <a:gd name="T1" fmla="*/ 190 h 500"/>
                <a:gd name="T2" fmla="*/ 6 w 384"/>
                <a:gd name="T3" fmla="*/ 240 h 500"/>
                <a:gd name="T4" fmla="*/ 40 w 384"/>
                <a:gd name="T5" fmla="*/ 222 h 500"/>
                <a:gd name="T6" fmla="*/ 76 w 384"/>
                <a:gd name="T7" fmla="*/ 254 h 500"/>
                <a:gd name="T8" fmla="*/ 112 w 384"/>
                <a:gd name="T9" fmla="*/ 230 h 500"/>
                <a:gd name="T10" fmla="*/ 138 w 384"/>
                <a:gd name="T11" fmla="*/ 202 h 500"/>
                <a:gd name="T12" fmla="*/ 178 w 384"/>
                <a:gd name="T13" fmla="*/ 228 h 500"/>
                <a:gd name="T14" fmla="*/ 200 w 384"/>
                <a:gd name="T15" fmla="*/ 248 h 500"/>
                <a:gd name="T16" fmla="*/ 176 w 384"/>
                <a:gd name="T17" fmla="*/ 294 h 500"/>
                <a:gd name="T18" fmla="*/ 118 w 384"/>
                <a:gd name="T19" fmla="*/ 298 h 500"/>
                <a:gd name="T20" fmla="*/ 86 w 384"/>
                <a:gd name="T21" fmla="*/ 288 h 500"/>
                <a:gd name="T22" fmla="*/ 46 w 384"/>
                <a:gd name="T23" fmla="*/ 324 h 500"/>
                <a:gd name="T24" fmla="*/ 36 w 384"/>
                <a:gd name="T25" fmla="*/ 362 h 500"/>
                <a:gd name="T26" fmla="*/ 22 w 384"/>
                <a:gd name="T27" fmla="*/ 388 h 500"/>
                <a:gd name="T28" fmla="*/ 20 w 384"/>
                <a:gd name="T29" fmla="*/ 418 h 500"/>
                <a:gd name="T30" fmla="*/ 50 w 384"/>
                <a:gd name="T31" fmla="*/ 430 h 500"/>
                <a:gd name="T32" fmla="*/ 90 w 384"/>
                <a:gd name="T33" fmla="*/ 496 h 500"/>
                <a:gd name="T34" fmla="*/ 140 w 384"/>
                <a:gd name="T35" fmla="*/ 488 h 500"/>
                <a:gd name="T36" fmla="*/ 196 w 384"/>
                <a:gd name="T37" fmla="*/ 482 h 500"/>
                <a:gd name="T38" fmla="*/ 222 w 384"/>
                <a:gd name="T39" fmla="*/ 498 h 500"/>
                <a:gd name="T40" fmla="*/ 272 w 384"/>
                <a:gd name="T41" fmla="*/ 462 h 500"/>
                <a:gd name="T42" fmla="*/ 334 w 384"/>
                <a:gd name="T43" fmla="*/ 422 h 500"/>
                <a:gd name="T44" fmla="*/ 364 w 384"/>
                <a:gd name="T45" fmla="*/ 334 h 500"/>
                <a:gd name="T46" fmla="*/ 374 w 384"/>
                <a:gd name="T47" fmla="*/ 312 h 500"/>
                <a:gd name="T48" fmla="*/ 372 w 384"/>
                <a:gd name="T49" fmla="*/ 292 h 500"/>
                <a:gd name="T50" fmla="*/ 384 w 384"/>
                <a:gd name="T51" fmla="*/ 266 h 500"/>
                <a:gd name="T52" fmla="*/ 344 w 384"/>
                <a:gd name="T53" fmla="*/ 240 h 500"/>
                <a:gd name="T54" fmla="*/ 306 w 384"/>
                <a:gd name="T55" fmla="*/ 232 h 500"/>
                <a:gd name="T56" fmla="*/ 300 w 384"/>
                <a:gd name="T57" fmla="*/ 194 h 500"/>
                <a:gd name="T58" fmla="*/ 294 w 384"/>
                <a:gd name="T59" fmla="*/ 168 h 500"/>
                <a:gd name="T60" fmla="*/ 314 w 384"/>
                <a:gd name="T61" fmla="*/ 136 h 500"/>
                <a:gd name="T62" fmla="*/ 288 w 384"/>
                <a:gd name="T63" fmla="*/ 98 h 500"/>
                <a:gd name="T64" fmla="*/ 254 w 384"/>
                <a:gd name="T65" fmla="*/ 60 h 500"/>
                <a:gd name="T66" fmla="*/ 206 w 384"/>
                <a:gd name="T67" fmla="*/ 40 h 500"/>
                <a:gd name="T68" fmla="*/ 184 w 384"/>
                <a:gd name="T69" fmla="*/ 8 h 500"/>
                <a:gd name="T70" fmla="*/ 146 w 384"/>
                <a:gd name="T71" fmla="*/ 0 h 500"/>
                <a:gd name="T72" fmla="*/ 102 w 384"/>
                <a:gd name="T73" fmla="*/ 16 h 500"/>
                <a:gd name="T74" fmla="*/ 70 w 384"/>
                <a:gd name="T75" fmla="*/ 42 h 500"/>
                <a:gd name="T76" fmla="*/ 100 w 384"/>
                <a:gd name="T77" fmla="*/ 60 h 500"/>
                <a:gd name="T78" fmla="*/ 92 w 384"/>
                <a:gd name="T79" fmla="*/ 92 h 500"/>
                <a:gd name="T80" fmla="*/ 60 w 384"/>
                <a:gd name="T81" fmla="*/ 106 h 500"/>
                <a:gd name="T82" fmla="*/ 52 w 384"/>
                <a:gd name="T83" fmla="*/ 132 h 500"/>
                <a:gd name="T84" fmla="*/ 60 w 384"/>
                <a:gd name="T85" fmla="*/ 158 h 500"/>
                <a:gd name="T86" fmla="*/ 42 w 384"/>
                <a:gd name="T87" fmla="*/ 174 h 500"/>
                <a:gd name="T88" fmla="*/ 2 w 384"/>
                <a:gd name="T89" fmla="*/ 17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4" h="500">
                  <a:moveTo>
                    <a:pt x="2" y="176"/>
                  </a:moveTo>
                  <a:lnTo>
                    <a:pt x="2" y="190"/>
                  </a:lnTo>
                  <a:lnTo>
                    <a:pt x="0" y="214"/>
                  </a:lnTo>
                  <a:lnTo>
                    <a:pt x="6" y="240"/>
                  </a:lnTo>
                  <a:lnTo>
                    <a:pt x="20" y="240"/>
                  </a:lnTo>
                  <a:lnTo>
                    <a:pt x="40" y="222"/>
                  </a:lnTo>
                  <a:lnTo>
                    <a:pt x="64" y="242"/>
                  </a:lnTo>
                  <a:lnTo>
                    <a:pt x="76" y="254"/>
                  </a:lnTo>
                  <a:lnTo>
                    <a:pt x="100" y="248"/>
                  </a:lnTo>
                  <a:lnTo>
                    <a:pt x="112" y="230"/>
                  </a:lnTo>
                  <a:lnTo>
                    <a:pt x="128" y="220"/>
                  </a:lnTo>
                  <a:lnTo>
                    <a:pt x="138" y="202"/>
                  </a:lnTo>
                  <a:lnTo>
                    <a:pt x="166" y="202"/>
                  </a:lnTo>
                  <a:lnTo>
                    <a:pt x="178" y="228"/>
                  </a:lnTo>
                  <a:lnTo>
                    <a:pt x="186" y="242"/>
                  </a:lnTo>
                  <a:lnTo>
                    <a:pt x="200" y="248"/>
                  </a:lnTo>
                  <a:lnTo>
                    <a:pt x="196" y="270"/>
                  </a:lnTo>
                  <a:lnTo>
                    <a:pt x="176" y="294"/>
                  </a:lnTo>
                  <a:lnTo>
                    <a:pt x="152" y="304"/>
                  </a:lnTo>
                  <a:lnTo>
                    <a:pt x="118" y="298"/>
                  </a:lnTo>
                  <a:lnTo>
                    <a:pt x="98" y="292"/>
                  </a:lnTo>
                  <a:lnTo>
                    <a:pt x="86" y="288"/>
                  </a:lnTo>
                  <a:lnTo>
                    <a:pt x="66" y="310"/>
                  </a:lnTo>
                  <a:lnTo>
                    <a:pt x="46" y="324"/>
                  </a:lnTo>
                  <a:lnTo>
                    <a:pt x="44" y="354"/>
                  </a:lnTo>
                  <a:lnTo>
                    <a:pt x="36" y="362"/>
                  </a:lnTo>
                  <a:lnTo>
                    <a:pt x="36" y="382"/>
                  </a:lnTo>
                  <a:lnTo>
                    <a:pt x="22" y="388"/>
                  </a:lnTo>
                  <a:lnTo>
                    <a:pt x="16" y="402"/>
                  </a:lnTo>
                  <a:lnTo>
                    <a:pt x="20" y="418"/>
                  </a:lnTo>
                  <a:lnTo>
                    <a:pt x="34" y="428"/>
                  </a:lnTo>
                  <a:lnTo>
                    <a:pt x="50" y="430"/>
                  </a:lnTo>
                  <a:lnTo>
                    <a:pt x="54" y="462"/>
                  </a:lnTo>
                  <a:lnTo>
                    <a:pt x="90" y="496"/>
                  </a:lnTo>
                  <a:lnTo>
                    <a:pt x="112" y="500"/>
                  </a:lnTo>
                  <a:lnTo>
                    <a:pt x="140" y="488"/>
                  </a:lnTo>
                  <a:lnTo>
                    <a:pt x="170" y="482"/>
                  </a:lnTo>
                  <a:lnTo>
                    <a:pt x="196" y="482"/>
                  </a:lnTo>
                  <a:lnTo>
                    <a:pt x="214" y="494"/>
                  </a:lnTo>
                  <a:lnTo>
                    <a:pt x="222" y="498"/>
                  </a:lnTo>
                  <a:lnTo>
                    <a:pt x="236" y="496"/>
                  </a:lnTo>
                  <a:lnTo>
                    <a:pt x="272" y="462"/>
                  </a:lnTo>
                  <a:lnTo>
                    <a:pt x="306" y="446"/>
                  </a:lnTo>
                  <a:lnTo>
                    <a:pt x="334" y="422"/>
                  </a:lnTo>
                  <a:lnTo>
                    <a:pt x="364" y="400"/>
                  </a:lnTo>
                  <a:lnTo>
                    <a:pt x="364" y="334"/>
                  </a:lnTo>
                  <a:lnTo>
                    <a:pt x="374" y="326"/>
                  </a:lnTo>
                  <a:lnTo>
                    <a:pt x="374" y="312"/>
                  </a:lnTo>
                  <a:lnTo>
                    <a:pt x="384" y="304"/>
                  </a:lnTo>
                  <a:lnTo>
                    <a:pt x="372" y="292"/>
                  </a:lnTo>
                  <a:lnTo>
                    <a:pt x="368" y="280"/>
                  </a:lnTo>
                  <a:lnTo>
                    <a:pt x="384" y="266"/>
                  </a:lnTo>
                  <a:lnTo>
                    <a:pt x="364" y="238"/>
                  </a:lnTo>
                  <a:lnTo>
                    <a:pt x="344" y="240"/>
                  </a:lnTo>
                  <a:lnTo>
                    <a:pt x="324" y="232"/>
                  </a:lnTo>
                  <a:lnTo>
                    <a:pt x="306" y="232"/>
                  </a:lnTo>
                  <a:lnTo>
                    <a:pt x="300" y="222"/>
                  </a:lnTo>
                  <a:lnTo>
                    <a:pt x="300" y="194"/>
                  </a:lnTo>
                  <a:lnTo>
                    <a:pt x="292" y="184"/>
                  </a:lnTo>
                  <a:lnTo>
                    <a:pt x="294" y="168"/>
                  </a:lnTo>
                  <a:lnTo>
                    <a:pt x="306" y="150"/>
                  </a:lnTo>
                  <a:lnTo>
                    <a:pt x="314" y="136"/>
                  </a:lnTo>
                  <a:lnTo>
                    <a:pt x="308" y="116"/>
                  </a:lnTo>
                  <a:lnTo>
                    <a:pt x="288" y="98"/>
                  </a:lnTo>
                  <a:lnTo>
                    <a:pt x="274" y="76"/>
                  </a:lnTo>
                  <a:lnTo>
                    <a:pt x="254" y="60"/>
                  </a:lnTo>
                  <a:lnTo>
                    <a:pt x="232" y="56"/>
                  </a:lnTo>
                  <a:lnTo>
                    <a:pt x="206" y="40"/>
                  </a:lnTo>
                  <a:lnTo>
                    <a:pt x="192" y="22"/>
                  </a:lnTo>
                  <a:lnTo>
                    <a:pt x="184" y="8"/>
                  </a:lnTo>
                  <a:lnTo>
                    <a:pt x="182" y="0"/>
                  </a:lnTo>
                  <a:lnTo>
                    <a:pt x="146" y="0"/>
                  </a:lnTo>
                  <a:lnTo>
                    <a:pt x="134" y="16"/>
                  </a:lnTo>
                  <a:lnTo>
                    <a:pt x="102" y="16"/>
                  </a:lnTo>
                  <a:lnTo>
                    <a:pt x="96" y="38"/>
                  </a:lnTo>
                  <a:lnTo>
                    <a:pt x="70" y="42"/>
                  </a:lnTo>
                  <a:lnTo>
                    <a:pt x="66" y="58"/>
                  </a:lnTo>
                  <a:lnTo>
                    <a:pt x="100" y="60"/>
                  </a:lnTo>
                  <a:lnTo>
                    <a:pt x="104" y="76"/>
                  </a:lnTo>
                  <a:lnTo>
                    <a:pt x="92" y="92"/>
                  </a:lnTo>
                  <a:lnTo>
                    <a:pt x="84" y="106"/>
                  </a:lnTo>
                  <a:lnTo>
                    <a:pt x="60" y="106"/>
                  </a:lnTo>
                  <a:lnTo>
                    <a:pt x="46" y="120"/>
                  </a:lnTo>
                  <a:lnTo>
                    <a:pt x="52" y="132"/>
                  </a:lnTo>
                  <a:lnTo>
                    <a:pt x="64" y="140"/>
                  </a:lnTo>
                  <a:lnTo>
                    <a:pt x="60" y="158"/>
                  </a:lnTo>
                  <a:lnTo>
                    <a:pt x="44" y="156"/>
                  </a:lnTo>
                  <a:lnTo>
                    <a:pt x="42" y="174"/>
                  </a:lnTo>
                  <a:lnTo>
                    <a:pt x="30" y="180"/>
                  </a:lnTo>
                  <a:lnTo>
                    <a:pt x="2" y="1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gray">
            <a:xfrm>
              <a:off x="5427095" y="1675733"/>
              <a:ext cx="971082" cy="1264218"/>
            </a:xfrm>
            <a:custGeom>
              <a:avLst/>
              <a:gdLst>
                <a:gd name="T0" fmla="*/ 2 w 384"/>
                <a:gd name="T1" fmla="*/ 190 h 500"/>
                <a:gd name="T2" fmla="*/ 6 w 384"/>
                <a:gd name="T3" fmla="*/ 240 h 500"/>
                <a:gd name="T4" fmla="*/ 40 w 384"/>
                <a:gd name="T5" fmla="*/ 222 h 500"/>
                <a:gd name="T6" fmla="*/ 76 w 384"/>
                <a:gd name="T7" fmla="*/ 254 h 500"/>
                <a:gd name="T8" fmla="*/ 112 w 384"/>
                <a:gd name="T9" fmla="*/ 230 h 500"/>
                <a:gd name="T10" fmla="*/ 138 w 384"/>
                <a:gd name="T11" fmla="*/ 202 h 500"/>
                <a:gd name="T12" fmla="*/ 178 w 384"/>
                <a:gd name="T13" fmla="*/ 228 h 500"/>
                <a:gd name="T14" fmla="*/ 200 w 384"/>
                <a:gd name="T15" fmla="*/ 248 h 500"/>
                <a:gd name="T16" fmla="*/ 176 w 384"/>
                <a:gd name="T17" fmla="*/ 294 h 500"/>
                <a:gd name="T18" fmla="*/ 118 w 384"/>
                <a:gd name="T19" fmla="*/ 298 h 500"/>
                <a:gd name="T20" fmla="*/ 86 w 384"/>
                <a:gd name="T21" fmla="*/ 288 h 500"/>
                <a:gd name="T22" fmla="*/ 46 w 384"/>
                <a:gd name="T23" fmla="*/ 324 h 500"/>
                <a:gd name="T24" fmla="*/ 36 w 384"/>
                <a:gd name="T25" fmla="*/ 362 h 500"/>
                <a:gd name="T26" fmla="*/ 22 w 384"/>
                <a:gd name="T27" fmla="*/ 388 h 500"/>
                <a:gd name="T28" fmla="*/ 20 w 384"/>
                <a:gd name="T29" fmla="*/ 418 h 500"/>
                <a:gd name="T30" fmla="*/ 50 w 384"/>
                <a:gd name="T31" fmla="*/ 430 h 500"/>
                <a:gd name="T32" fmla="*/ 90 w 384"/>
                <a:gd name="T33" fmla="*/ 496 h 500"/>
                <a:gd name="T34" fmla="*/ 140 w 384"/>
                <a:gd name="T35" fmla="*/ 488 h 500"/>
                <a:gd name="T36" fmla="*/ 196 w 384"/>
                <a:gd name="T37" fmla="*/ 482 h 500"/>
                <a:gd name="T38" fmla="*/ 222 w 384"/>
                <a:gd name="T39" fmla="*/ 498 h 500"/>
                <a:gd name="T40" fmla="*/ 272 w 384"/>
                <a:gd name="T41" fmla="*/ 462 h 500"/>
                <a:gd name="T42" fmla="*/ 334 w 384"/>
                <a:gd name="T43" fmla="*/ 422 h 500"/>
                <a:gd name="T44" fmla="*/ 364 w 384"/>
                <a:gd name="T45" fmla="*/ 334 h 500"/>
                <a:gd name="T46" fmla="*/ 374 w 384"/>
                <a:gd name="T47" fmla="*/ 312 h 500"/>
                <a:gd name="T48" fmla="*/ 372 w 384"/>
                <a:gd name="T49" fmla="*/ 292 h 500"/>
                <a:gd name="T50" fmla="*/ 384 w 384"/>
                <a:gd name="T51" fmla="*/ 266 h 500"/>
                <a:gd name="T52" fmla="*/ 344 w 384"/>
                <a:gd name="T53" fmla="*/ 240 h 500"/>
                <a:gd name="T54" fmla="*/ 306 w 384"/>
                <a:gd name="T55" fmla="*/ 232 h 500"/>
                <a:gd name="T56" fmla="*/ 300 w 384"/>
                <a:gd name="T57" fmla="*/ 194 h 500"/>
                <a:gd name="T58" fmla="*/ 294 w 384"/>
                <a:gd name="T59" fmla="*/ 168 h 500"/>
                <a:gd name="T60" fmla="*/ 314 w 384"/>
                <a:gd name="T61" fmla="*/ 136 h 500"/>
                <a:gd name="T62" fmla="*/ 288 w 384"/>
                <a:gd name="T63" fmla="*/ 98 h 500"/>
                <a:gd name="T64" fmla="*/ 254 w 384"/>
                <a:gd name="T65" fmla="*/ 60 h 500"/>
                <a:gd name="T66" fmla="*/ 206 w 384"/>
                <a:gd name="T67" fmla="*/ 40 h 500"/>
                <a:gd name="T68" fmla="*/ 184 w 384"/>
                <a:gd name="T69" fmla="*/ 8 h 500"/>
                <a:gd name="T70" fmla="*/ 146 w 384"/>
                <a:gd name="T71" fmla="*/ 0 h 500"/>
                <a:gd name="T72" fmla="*/ 102 w 384"/>
                <a:gd name="T73" fmla="*/ 16 h 500"/>
                <a:gd name="T74" fmla="*/ 70 w 384"/>
                <a:gd name="T75" fmla="*/ 42 h 500"/>
                <a:gd name="T76" fmla="*/ 100 w 384"/>
                <a:gd name="T77" fmla="*/ 60 h 500"/>
                <a:gd name="T78" fmla="*/ 92 w 384"/>
                <a:gd name="T79" fmla="*/ 92 h 500"/>
                <a:gd name="T80" fmla="*/ 60 w 384"/>
                <a:gd name="T81" fmla="*/ 106 h 500"/>
                <a:gd name="T82" fmla="*/ 52 w 384"/>
                <a:gd name="T83" fmla="*/ 132 h 500"/>
                <a:gd name="T84" fmla="*/ 60 w 384"/>
                <a:gd name="T85" fmla="*/ 158 h 500"/>
                <a:gd name="T86" fmla="*/ 42 w 384"/>
                <a:gd name="T87" fmla="*/ 174 h 500"/>
                <a:gd name="T88" fmla="*/ 2 w 384"/>
                <a:gd name="T89" fmla="*/ 17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4" h="500">
                  <a:moveTo>
                    <a:pt x="2" y="176"/>
                  </a:moveTo>
                  <a:lnTo>
                    <a:pt x="2" y="190"/>
                  </a:lnTo>
                  <a:lnTo>
                    <a:pt x="0" y="214"/>
                  </a:lnTo>
                  <a:lnTo>
                    <a:pt x="6" y="240"/>
                  </a:lnTo>
                  <a:lnTo>
                    <a:pt x="20" y="240"/>
                  </a:lnTo>
                  <a:lnTo>
                    <a:pt x="40" y="222"/>
                  </a:lnTo>
                  <a:lnTo>
                    <a:pt x="64" y="242"/>
                  </a:lnTo>
                  <a:lnTo>
                    <a:pt x="76" y="254"/>
                  </a:lnTo>
                  <a:lnTo>
                    <a:pt x="100" y="248"/>
                  </a:lnTo>
                  <a:lnTo>
                    <a:pt x="112" y="230"/>
                  </a:lnTo>
                  <a:lnTo>
                    <a:pt x="128" y="220"/>
                  </a:lnTo>
                  <a:lnTo>
                    <a:pt x="138" y="202"/>
                  </a:lnTo>
                  <a:lnTo>
                    <a:pt x="166" y="202"/>
                  </a:lnTo>
                  <a:lnTo>
                    <a:pt x="178" y="228"/>
                  </a:lnTo>
                  <a:lnTo>
                    <a:pt x="186" y="242"/>
                  </a:lnTo>
                  <a:lnTo>
                    <a:pt x="200" y="248"/>
                  </a:lnTo>
                  <a:lnTo>
                    <a:pt x="196" y="270"/>
                  </a:lnTo>
                  <a:lnTo>
                    <a:pt x="176" y="294"/>
                  </a:lnTo>
                  <a:lnTo>
                    <a:pt x="152" y="304"/>
                  </a:lnTo>
                  <a:lnTo>
                    <a:pt x="118" y="298"/>
                  </a:lnTo>
                  <a:lnTo>
                    <a:pt x="98" y="292"/>
                  </a:lnTo>
                  <a:lnTo>
                    <a:pt x="86" y="288"/>
                  </a:lnTo>
                  <a:lnTo>
                    <a:pt x="66" y="310"/>
                  </a:lnTo>
                  <a:lnTo>
                    <a:pt x="46" y="324"/>
                  </a:lnTo>
                  <a:lnTo>
                    <a:pt x="44" y="354"/>
                  </a:lnTo>
                  <a:lnTo>
                    <a:pt x="36" y="362"/>
                  </a:lnTo>
                  <a:lnTo>
                    <a:pt x="36" y="382"/>
                  </a:lnTo>
                  <a:lnTo>
                    <a:pt x="22" y="388"/>
                  </a:lnTo>
                  <a:lnTo>
                    <a:pt x="16" y="402"/>
                  </a:lnTo>
                  <a:lnTo>
                    <a:pt x="20" y="418"/>
                  </a:lnTo>
                  <a:lnTo>
                    <a:pt x="34" y="428"/>
                  </a:lnTo>
                  <a:lnTo>
                    <a:pt x="50" y="430"/>
                  </a:lnTo>
                  <a:lnTo>
                    <a:pt x="54" y="462"/>
                  </a:lnTo>
                  <a:lnTo>
                    <a:pt x="90" y="496"/>
                  </a:lnTo>
                  <a:lnTo>
                    <a:pt x="112" y="500"/>
                  </a:lnTo>
                  <a:lnTo>
                    <a:pt x="140" y="488"/>
                  </a:lnTo>
                  <a:lnTo>
                    <a:pt x="170" y="482"/>
                  </a:lnTo>
                  <a:lnTo>
                    <a:pt x="196" y="482"/>
                  </a:lnTo>
                  <a:lnTo>
                    <a:pt x="214" y="494"/>
                  </a:lnTo>
                  <a:lnTo>
                    <a:pt x="222" y="498"/>
                  </a:lnTo>
                  <a:lnTo>
                    <a:pt x="236" y="496"/>
                  </a:lnTo>
                  <a:lnTo>
                    <a:pt x="272" y="462"/>
                  </a:lnTo>
                  <a:lnTo>
                    <a:pt x="306" y="446"/>
                  </a:lnTo>
                  <a:lnTo>
                    <a:pt x="334" y="422"/>
                  </a:lnTo>
                  <a:lnTo>
                    <a:pt x="364" y="400"/>
                  </a:lnTo>
                  <a:lnTo>
                    <a:pt x="364" y="334"/>
                  </a:lnTo>
                  <a:lnTo>
                    <a:pt x="374" y="326"/>
                  </a:lnTo>
                  <a:lnTo>
                    <a:pt x="374" y="312"/>
                  </a:lnTo>
                  <a:lnTo>
                    <a:pt x="384" y="304"/>
                  </a:lnTo>
                  <a:lnTo>
                    <a:pt x="372" y="292"/>
                  </a:lnTo>
                  <a:lnTo>
                    <a:pt x="368" y="280"/>
                  </a:lnTo>
                  <a:lnTo>
                    <a:pt x="384" y="266"/>
                  </a:lnTo>
                  <a:lnTo>
                    <a:pt x="364" y="238"/>
                  </a:lnTo>
                  <a:lnTo>
                    <a:pt x="344" y="240"/>
                  </a:lnTo>
                  <a:lnTo>
                    <a:pt x="324" y="232"/>
                  </a:lnTo>
                  <a:lnTo>
                    <a:pt x="306" y="232"/>
                  </a:lnTo>
                  <a:lnTo>
                    <a:pt x="300" y="222"/>
                  </a:lnTo>
                  <a:lnTo>
                    <a:pt x="300" y="194"/>
                  </a:lnTo>
                  <a:lnTo>
                    <a:pt x="292" y="184"/>
                  </a:lnTo>
                  <a:lnTo>
                    <a:pt x="294" y="168"/>
                  </a:lnTo>
                  <a:lnTo>
                    <a:pt x="306" y="150"/>
                  </a:lnTo>
                  <a:lnTo>
                    <a:pt x="314" y="136"/>
                  </a:lnTo>
                  <a:lnTo>
                    <a:pt x="308" y="116"/>
                  </a:lnTo>
                  <a:lnTo>
                    <a:pt x="288" y="98"/>
                  </a:lnTo>
                  <a:lnTo>
                    <a:pt x="274" y="76"/>
                  </a:lnTo>
                  <a:lnTo>
                    <a:pt x="254" y="60"/>
                  </a:lnTo>
                  <a:lnTo>
                    <a:pt x="232" y="56"/>
                  </a:lnTo>
                  <a:lnTo>
                    <a:pt x="206" y="40"/>
                  </a:lnTo>
                  <a:lnTo>
                    <a:pt x="192" y="22"/>
                  </a:lnTo>
                  <a:lnTo>
                    <a:pt x="184" y="8"/>
                  </a:lnTo>
                  <a:lnTo>
                    <a:pt x="182" y="0"/>
                  </a:lnTo>
                  <a:lnTo>
                    <a:pt x="146" y="0"/>
                  </a:lnTo>
                  <a:lnTo>
                    <a:pt x="134" y="16"/>
                  </a:lnTo>
                  <a:lnTo>
                    <a:pt x="102" y="16"/>
                  </a:lnTo>
                  <a:lnTo>
                    <a:pt x="96" y="38"/>
                  </a:lnTo>
                  <a:lnTo>
                    <a:pt x="70" y="42"/>
                  </a:lnTo>
                  <a:lnTo>
                    <a:pt x="66" y="58"/>
                  </a:lnTo>
                  <a:lnTo>
                    <a:pt x="100" y="60"/>
                  </a:lnTo>
                  <a:lnTo>
                    <a:pt x="104" y="76"/>
                  </a:lnTo>
                  <a:lnTo>
                    <a:pt x="92" y="92"/>
                  </a:lnTo>
                  <a:lnTo>
                    <a:pt x="84" y="106"/>
                  </a:lnTo>
                  <a:lnTo>
                    <a:pt x="60" y="106"/>
                  </a:lnTo>
                  <a:lnTo>
                    <a:pt x="46" y="120"/>
                  </a:lnTo>
                  <a:lnTo>
                    <a:pt x="52" y="132"/>
                  </a:lnTo>
                  <a:lnTo>
                    <a:pt x="64" y="140"/>
                  </a:lnTo>
                  <a:lnTo>
                    <a:pt x="60" y="158"/>
                  </a:lnTo>
                  <a:lnTo>
                    <a:pt x="44" y="156"/>
                  </a:lnTo>
                  <a:lnTo>
                    <a:pt x="42" y="174"/>
                  </a:lnTo>
                  <a:lnTo>
                    <a:pt x="30" y="180"/>
                  </a:lnTo>
                  <a:lnTo>
                    <a:pt x="2" y="17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gray">
            <a:xfrm>
              <a:off x="5887347" y="1412776"/>
              <a:ext cx="1679163" cy="1385583"/>
            </a:xfrm>
            <a:custGeom>
              <a:avLst/>
              <a:gdLst>
                <a:gd name="T0" fmla="*/ 6 w 664"/>
                <a:gd name="T1" fmla="*/ 120 h 548"/>
                <a:gd name="T2" fmla="*/ 50 w 664"/>
                <a:gd name="T3" fmla="*/ 160 h 548"/>
                <a:gd name="T4" fmla="*/ 94 w 664"/>
                <a:gd name="T5" fmla="*/ 184 h 548"/>
                <a:gd name="T6" fmla="*/ 126 w 664"/>
                <a:gd name="T7" fmla="*/ 220 h 548"/>
                <a:gd name="T8" fmla="*/ 112 w 664"/>
                <a:gd name="T9" fmla="*/ 274 h 548"/>
                <a:gd name="T10" fmla="*/ 118 w 664"/>
                <a:gd name="T11" fmla="*/ 300 h 548"/>
                <a:gd name="T12" fmla="*/ 126 w 664"/>
                <a:gd name="T13" fmla="*/ 336 h 548"/>
                <a:gd name="T14" fmla="*/ 160 w 664"/>
                <a:gd name="T15" fmla="*/ 344 h 548"/>
                <a:gd name="T16" fmla="*/ 200 w 664"/>
                <a:gd name="T17" fmla="*/ 370 h 548"/>
                <a:gd name="T18" fmla="*/ 188 w 664"/>
                <a:gd name="T19" fmla="*/ 398 h 548"/>
                <a:gd name="T20" fmla="*/ 194 w 664"/>
                <a:gd name="T21" fmla="*/ 416 h 548"/>
                <a:gd name="T22" fmla="*/ 182 w 664"/>
                <a:gd name="T23" fmla="*/ 442 h 548"/>
                <a:gd name="T24" fmla="*/ 202 w 664"/>
                <a:gd name="T25" fmla="*/ 516 h 548"/>
                <a:gd name="T26" fmla="*/ 242 w 664"/>
                <a:gd name="T27" fmla="*/ 486 h 548"/>
                <a:gd name="T28" fmla="*/ 266 w 664"/>
                <a:gd name="T29" fmla="*/ 486 h 548"/>
                <a:gd name="T30" fmla="*/ 298 w 664"/>
                <a:gd name="T31" fmla="*/ 488 h 548"/>
                <a:gd name="T32" fmla="*/ 328 w 664"/>
                <a:gd name="T33" fmla="*/ 482 h 548"/>
                <a:gd name="T34" fmla="*/ 346 w 664"/>
                <a:gd name="T35" fmla="*/ 514 h 548"/>
                <a:gd name="T36" fmla="*/ 414 w 664"/>
                <a:gd name="T37" fmla="*/ 538 h 548"/>
                <a:gd name="T38" fmla="*/ 490 w 664"/>
                <a:gd name="T39" fmla="*/ 540 h 548"/>
                <a:gd name="T40" fmla="*/ 528 w 664"/>
                <a:gd name="T41" fmla="*/ 548 h 548"/>
                <a:gd name="T42" fmla="*/ 582 w 664"/>
                <a:gd name="T43" fmla="*/ 540 h 548"/>
                <a:gd name="T44" fmla="*/ 620 w 664"/>
                <a:gd name="T45" fmla="*/ 534 h 548"/>
                <a:gd name="T46" fmla="*/ 664 w 664"/>
                <a:gd name="T47" fmla="*/ 506 h 548"/>
                <a:gd name="T48" fmla="*/ 652 w 664"/>
                <a:gd name="T49" fmla="*/ 456 h 548"/>
                <a:gd name="T50" fmla="*/ 600 w 664"/>
                <a:gd name="T51" fmla="*/ 390 h 548"/>
                <a:gd name="T52" fmla="*/ 584 w 664"/>
                <a:gd name="T53" fmla="*/ 342 h 548"/>
                <a:gd name="T54" fmla="*/ 574 w 664"/>
                <a:gd name="T55" fmla="*/ 310 h 548"/>
                <a:gd name="T56" fmla="*/ 512 w 664"/>
                <a:gd name="T57" fmla="*/ 248 h 548"/>
                <a:gd name="T58" fmla="*/ 452 w 664"/>
                <a:gd name="T59" fmla="*/ 170 h 548"/>
                <a:gd name="T60" fmla="*/ 432 w 664"/>
                <a:gd name="T61" fmla="*/ 138 h 548"/>
                <a:gd name="T62" fmla="*/ 406 w 664"/>
                <a:gd name="T63" fmla="*/ 72 h 548"/>
                <a:gd name="T64" fmla="*/ 398 w 664"/>
                <a:gd name="T65" fmla="*/ 32 h 548"/>
                <a:gd name="T66" fmla="*/ 374 w 664"/>
                <a:gd name="T67" fmla="*/ 0 h 548"/>
                <a:gd name="T68" fmla="*/ 350 w 664"/>
                <a:gd name="T69" fmla="*/ 36 h 548"/>
                <a:gd name="T70" fmla="*/ 330 w 664"/>
                <a:gd name="T71" fmla="*/ 64 h 548"/>
                <a:gd name="T72" fmla="*/ 294 w 664"/>
                <a:gd name="T73" fmla="*/ 48 h 548"/>
                <a:gd name="T74" fmla="*/ 278 w 664"/>
                <a:gd name="T75" fmla="*/ 92 h 548"/>
                <a:gd name="T76" fmla="*/ 154 w 664"/>
                <a:gd name="T77" fmla="*/ 96 h 548"/>
                <a:gd name="T78" fmla="*/ 102 w 664"/>
                <a:gd name="T79" fmla="*/ 80 h 548"/>
                <a:gd name="T80" fmla="*/ 64 w 664"/>
                <a:gd name="T81" fmla="*/ 96 h 548"/>
                <a:gd name="T82" fmla="*/ 24 w 664"/>
                <a:gd name="T83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48">
                  <a:moveTo>
                    <a:pt x="0" y="104"/>
                  </a:moveTo>
                  <a:lnTo>
                    <a:pt x="6" y="120"/>
                  </a:lnTo>
                  <a:lnTo>
                    <a:pt x="24" y="144"/>
                  </a:lnTo>
                  <a:lnTo>
                    <a:pt x="50" y="160"/>
                  </a:lnTo>
                  <a:lnTo>
                    <a:pt x="72" y="164"/>
                  </a:lnTo>
                  <a:lnTo>
                    <a:pt x="94" y="184"/>
                  </a:lnTo>
                  <a:lnTo>
                    <a:pt x="104" y="204"/>
                  </a:lnTo>
                  <a:lnTo>
                    <a:pt x="126" y="220"/>
                  </a:lnTo>
                  <a:lnTo>
                    <a:pt x="132" y="240"/>
                  </a:lnTo>
                  <a:lnTo>
                    <a:pt x="112" y="274"/>
                  </a:lnTo>
                  <a:lnTo>
                    <a:pt x="110" y="288"/>
                  </a:lnTo>
                  <a:lnTo>
                    <a:pt x="118" y="300"/>
                  </a:lnTo>
                  <a:lnTo>
                    <a:pt x="118" y="328"/>
                  </a:lnTo>
                  <a:lnTo>
                    <a:pt x="126" y="336"/>
                  </a:lnTo>
                  <a:lnTo>
                    <a:pt x="144" y="336"/>
                  </a:lnTo>
                  <a:lnTo>
                    <a:pt x="160" y="344"/>
                  </a:lnTo>
                  <a:lnTo>
                    <a:pt x="182" y="344"/>
                  </a:lnTo>
                  <a:lnTo>
                    <a:pt x="200" y="370"/>
                  </a:lnTo>
                  <a:lnTo>
                    <a:pt x="186" y="384"/>
                  </a:lnTo>
                  <a:lnTo>
                    <a:pt x="188" y="398"/>
                  </a:lnTo>
                  <a:lnTo>
                    <a:pt x="202" y="408"/>
                  </a:lnTo>
                  <a:lnTo>
                    <a:pt x="194" y="416"/>
                  </a:lnTo>
                  <a:lnTo>
                    <a:pt x="192" y="432"/>
                  </a:lnTo>
                  <a:lnTo>
                    <a:pt x="182" y="442"/>
                  </a:lnTo>
                  <a:lnTo>
                    <a:pt x="182" y="506"/>
                  </a:lnTo>
                  <a:lnTo>
                    <a:pt x="202" y="516"/>
                  </a:lnTo>
                  <a:lnTo>
                    <a:pt x="226" y="514"/>
                  </a:lnTo>
                  <a:lnTo>
                    <a:pt x="242" y="486"/>
                  </a:lnTo>
                  <a:lnTo>
                    <a:pt x="258" y="474"/>
                  </a:lnTo>
                  <a:lnTo>
                    <a:pt x="266" y="486"/>
                  </a:lnTo>
                  <a:lnTo>
                    <a:pt x="266" y="498"/>
                  </a:lnTo>
                  <a:lnTo>
                    <a:pt x="298" y="488"/>
                  </a:lnTo>
                  <a:lnTo>
                    <a:pt x="302" y="480"/>
                  </a:lnTo>
                  <a:lnTo>
                    <a:pt x="328" y="482"/>
                  </a:lnTo>
                  <a:lnTo>
                    <a:pt x="346" y="500"/>
                  </a:lnTo>
                  <a:lnTo>
                    <a:pt x="346" y="514"/>
                  </a:lnTo>
                  <a:lnTo>
                    <a:pt x="378" y="516"/>
                  </a:lnTo>
                  <a:lnTo>
                    <a:pt x="414" y="538"/>
                  </a:lnTo>
                  <a:lnTo>
                    <a:pt x="442" y="546"/>
                  </a:lnTo>
                  <a:lnTo>
                    <a:pt x="490" y="540"/>
                  </a:lnTo>
                  <a:lnTo>
                    <a:pt x="518" y="540"/>
                  </a:lnTo>
                  <a:lnTo>
                    <a:pt x="528" y="548"/>
                  </a:lnTo>
                  <a:lnTo>
                    <a:pt x="558" y="536"/>
                  </a:lnTo>
                  <a:lnTo>
                    <a:pt x="582" y="540"/>
                  </a:lnTo>
                  <a:lnTo>
                    <a:pt x="602" y="546"/>
                  </a:lnTo>
                  <a:lnTo>
                    <a:pt x="620" y="534"/>
                  </a:lnTo>
                  <a:lnTo>
                    <a:pt x="646" y="506"/>
                  </a:lnTo>
                  <a:lnTo>
                    <a:pt x="664" y="506"/>
                  </a:lnTo>
                  <a:lnTo>
                    <a:pt x="660" y="492"/>
                  </a:lnTo>
                  <a:lnTo>
                    <a:pt x="652" y="456"/>
                  </a:lnTo>
                  <a:lnTo>
                    <a:pt x="648" y="438"/>
                  </a:lnTo>
                  <a:lnTo>
                    <a:pt x="600" y="390"/>
                  </a:lnTo>
                  <a:lnTo>
                    <a:pt x="590" y="372"/>
                  </a:lnTo>
                  <a:lnTo>
                    <a:pt x="584" y="342"/>
                  </a:lnTo>
                  <a:lnTo>
                    <a:pt x="568" y="334"/>
                  </a:lnTo>
                  <a:lnTo>
                    <a:pt x="574" y="310"/>
                  </a:lnTo>
                  <a:lnTo>
                    <a:pt x="544" y="288"/>
                  </a:lnTo>
                  <a:lnTo>
                    <a:pt x="512" y="248"/>
                  </a:lnTo>
                  <a:lnTo>
                    <a:pt x="492" y="218"/>
                  </a:lnTo>
                  <a:lnTo>
                    <a:pt x="452" y="170"/>
                  </a:lnTo>
                  <a:lnTo>
                    <a:pt x="438" y="144"/>
                  </a:lnTo>
                  <a:lnTo>
                    <a:pt x="432" y="138"/>
                  </a:lnTo>
                  <a:lnTo>
                    <a:pt x="432" y="110"/>
                  </a:lnTo>
                  <a:lnTo>
                    <a:pt x="406" y="72"/>
                  </a:lnTo>
                  <a:lnTo>
                    <a:pt x="398" y="54"/>
                  </a:lnTo>
                  <a:lnTo>
                    <a:pt x="398" y="32"/>
                  </a:lnTo>
                  <a:lnTo>
                    <a:pt x="384" y="10"/>
                  </a:lnTo>
                  <a:lnTo>
                    <a:pt x="374" y="0"/>
                  </a:lnTo>
                  <a:lnTo>
                    <a:pt x="350" y="0"/>
                  </a:lnTo>
                  <a:lnTo>
                    <a:pt x="350" y="36"/>
                  </a:lnTo>
                  <a:lnTo>
                    <a:pt x="342" y="66"/>
                  </a:lnTo>
                  <a:lnTo>
                    <a:pt x="330" y="64"/>
                  </a:lnTo>
                  <a:lnTo>
                    <a:pt x="316" y="48"/>
                  </a:lnTo>
                  <a:lnTo>
                    <a:pt x="294" y="48"/>
                  </a:lnTo>
                  <a:lnTo>
                    <a:pt x="278" y="60"/>
                  </a:lnTo>
                  <a:lnTo>
                    <a:pt x="278" y="92"/>
                  </a:lnTo>
                  <a:lnTo>
                    <a:pt x="270" y="98"/>
                  </a:lnTo>
                  <a:lnTo>
                    <a:pt x="154" y="96"/>
                  </a:lnTo>
                  <a:lnTo>
                    <a:pt x="136" y="82"/>
                  </a:lnTo>
                  <a:lnTo>
                    <a:pt x="102" y="80"/>
                  </a:lnTo>
                  <a:lnTo>
                    <a:pt x="92" y="94"/>
                  </a:lnTo>
                  <a:lnTo>
                    <a:pt x="64" y="96"/>
                  </a:lnTo>
                  <a:lnTo>
                    <a:pt x="50" y="84"/>
                  </a:lnTo>
                  <a:lnTo>
                    <a:pt x="24" y="86"/>
                  </a:lnTo>
                  <a:lnTo>
                    <a:pt x="0" y="10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gray">
            <a:xfrm>
              <a:off x="5887347" y="1412776"/>
              <a:ext cx="1679163" cy="1385583"/>
            </a:xfrm>
            <a:custGeom>
              <a:avLst/>
              <a:gdLst>
                <a:gd name="T0" fmla="*/ 6 w 664"/>
                <a:gd name="T1" fmla="*/ 120 h 548"/>
                <a:gd name="T2" fmla="*/ 50 w 664"/>
                <a:gd name="T3" fmla="*/ 160 h 548"/>
                <a:gd name="T4" fmla="*/ 94 w 664"/>
                <a:gd name="T5" fmla="*/ 184 h 548"/>
                <a:gd name="T6" fmla="*/ 126 w 664"/>
                <a:gd name="T7" fmla="*/ 220 h 548"/>
                <a:gd name="T8" fmla="*/ 112 w 664"/>
                <a:gd name="T9" fmla="*/ 274 h 548"/>
                <a:gd name="T10" fmla="*/ 118 w 664"/>
                <a:gd name="T11" fmla="*/ 300 h 548"/>
                <a:gd name="T12" fmla="*/ 126 w 664"/>
                <a:gd name="T13" fmla="*/ 336 h 548"/>
                <a:gd name="T14" fmla="*/ 160 w 664"/>
                <a:gd name="T15" fmla="*/ 344 h 548"/>
                <a:gd name="T16" fmla="*/ 200 w 664"/>
                <a:gd name="T17" fmla="*/ 370 h 548"/>
                <a:gd name="T18" fmla="*/ 188 w 664"/>
                <a:gd name="T19" fmla="*/ 398 h 548"/>
                <a:gd name="T20" fmla="*/ 194 w 664"/>
                <a:gd name="T21" fmla="*/ 416 h 548"/>
                <a:gd name="T22" fmla="*/ 182 w 664"/>
                <a:gd name="T23" fmla="*/ 442 h 548"/>
                <a:gd name="T24" fmla="*/ 202 w 664"/>
                <a:gd name="T25" fmla="*/ 516 h 548"/>
                <a:gd name="T26" fmla="*/ 242 w 664"/>
                <a:gd name="T27" fmla="*/ 486 h 548"/>
                <a:gd name="T28" fmla="*/ 266 w 664"/>
                <a:gd name="T29" fmla="*/ 486 h 548"/>
                <a:gd name="T30" fmla="*/ 298 w 664"/>
                <a:gd name="T31" fmla="*/ 488 h 548"/>
                <a:gd name="T32" fmla="*/ 328 w 664"/>
                <a:gd name="T33" fmla="*/ 482 h 548"/>
                <a:gd name="T34" fmla="*/ 346 w 664"/>
                <a:gd name="T35" fmla="*/ 514 h 548"/>
                <a:gd name="T36" fmla="*/ 414 w 664"/>
                <a:gd name="T37" fmla="*/ 538 h 548"/>
                <a:gd name="T38" fmla="*/ 490 w 664"/>
                <a:gd name="T39" fmla="*/ 540 h 548"/>
                <a:gd name="T40" fmla="*/ 528 w 664"/>
                <a:gd name="T41" fmla="*/ 548 h 548"/>
                <a:gd name="T42" fmla="*/ 582 w 664"/>
                <a:gd name="T43" fmla="*/ 540 h 548"/>
                <a:gd name="T44" fmla="*/ 620 w 664"/>
                <a:gd name="T45" fmla="*/ 534 h 548"/>
                <a:gd name="T46" fmla="*/ 664 w 664"/>
                <a:gd name="T47" fmla="*/ 506 h 548"/>
                <a:gd name="T48" fmla="*/ 652 w 664"/>
                <a:gd name="T49" fmla="*/ 456 h 548"/>
                <a:gd name="T50" fmla="*/ 600 w 664"/>
                <a:gd name="T51" fmla="*/ 390 h 548"/>
                <a:gd name="T52" fmla="*/ 584 w 664"/>
                <a:gd name="T53" fmla="*/ 342 h 548"/>
                <a:gd name="T54" fmla="*/ 574 w 664"/>
                <a:gd name="T55" fmla="*/ 310 h 548"/>
                <a:gd name="T56" fmla="*/ 512 w 664"/>
                <a:gd name="T57" fmla="*/ 248 h 548"/>
                <a:gd name="T58" fmla="*/ 452 w 664"/>
                <a:gd name="T59" fmla="*/ 170 h 548"/>
                <a:gd name="T60" fmla="*/ 432 w 664"/>
                <a:gd name="T61" fmla="*/ 138 h 548"/>
                <a:gd name="T62" fmla="*/ 406 w 664"/>
                <a:gd name="T63" fmla="*/ 72 h 548"/>
                <a:gd name="T64" fmla="*/ 398 w 664"/>
                <a:gd name="T65" fmla="*/ 32 h 548"/>
                <a:gd name="T66" fmla="*/ 374 w 664"/>
                <a:gd name="T67" fmla="*/ 0 h 548"/>
                <a:gd name="T68" fmla="*/ 350 w 664"/>
                <a:gd name="T69" fmla="*/ 36 h 548"/>
                <a:gd name="T70" fmla="*/ 330 w 664"/>
                <a:gd name="T71" fmla="*/ 64 h 548"/>
                <a:gd name="T72" fmla="*/ 294 w 664"/>
                <a:gd name="T73" fmla="*/ 48 h 548"/>
                <a:gd name="T74" fmla="*/ 278 w 664"/>
                <a:gd name="T75" fmla="*/ 92 h 548"/>
                <a:gd name="T76" fmla="*/ 154 w 664"/>
                <a:gd name="T77" fmla="*/ 96 h 548"/>
                <a:gd name="T78" fmla="*/ 102 w 664"/>
                <a:gd name="T79" fmla="*/ 80 h 548"/>
                <a:gd name="T80" fmla="*/ 64 w 664"/>
                <a:gd name="T81" fmla="*/ 96 h 548"/>
                <a:gd name="T82" fmla="*/ 24 w 664"/>
                <a:gd name="T83" fmla="*/ 8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48">
                  <a:moveTo>
                    <a:pt x="0" y="104"/>
                  </a:moveTo>
                  <a:lnTo>
                    <a:pt x="6" y="120"/>
                  </a:lnTo>
                  <a:lnTo>
                    <a:pt x="24" y="144"/>
                  </a:lnTo>
                  <a:lnTo>
                    <a:pt x="50" y="160"/>
                  </a:lnTo>
                  <a:lnTo>
                    <a:pt x="72" y="164"/>
                  </a:lnTo>
                  <a:lnTo>
                    <a:pt x="94" y="184"/>
                  </a:lnTo>
                  <a:lnTo>
                    <a:pt x="104" y="204"/>
                  </a:lnTo>
                  <a:lnTo>
                    <a:pt x="126" y="220"/>
                  </a:lnTo>
                  <a:lnTo>
                    <a:pt x="132" y="240"/>
                  </a:lnTo>
                  <a:lnTo>
                    <a:pt x="112" y="274"/>
                  </a:lnTo>
                  <a:lnTo>
                    <a:pt x="110" y="288"/>
                  </a:lnTo>
                  <a:lnTo>
                    <a:pt x="118" y="300"/>
                  </a:lnTo>
                  <a:lnTo>
                    <a:pt x="118" y="328"/>
                  </a:lnTo>
                  <a:lnTo>
                    <a:pt x="126" y="336"/>
                  </a:lnTo>
                  <a:lnTo>
                    <a:pt x="144" y="336"/>
                  </a:lnTo>
                  <a:lnTo>
                    <a:pt x="160" y="344"/>
                  </a:lnTo>
                  <a:lnTo>
                    <a:pt x="182" y="344"/>
                  </a:lnTo>
                  <a:lnTo>
                    <a:pt x="200" y="370"/>
                  </a:lnTo>
                  <a:lnTo>
                    <a:pt x="186" y="384"/>
                  </a:lnTo>
                  <a:lnTo>
                    <a:pt x="188" y="398"/>
                  </a:lnTo>
                  <a:lnTo>
                    <a:pt x="202" y="408"/>
                  </a:lnTo>
                  <a:lnTo>
                    <a:pt x="194" y="416"/>
                  </a:lnTo>
                  <a:lnTo>
                    <a:pt x="192" y="432"/>
                  </a:lnTo>
                  <a:lnTo>
                    <a:pt x="182" y="442"/>
                  </a:lnTo>
                  <a:lnTo>
                    <a:pt x="182" y="506"/>
                  </a:lnTo>
                  <a:lnTo>
                    <a:pt x="202" y="516"/>
                  </a:lnTo>
                  <a:lnTo>
                    <a:pt x="226" y="514"/>
                  </a:lnTo>
                  <a:lnTo>
                    <a:pt x="242" y="486"/>
                  </a:lnTo>
                  <a:lnTo>
                    <a:pt x="258" y="474"/>
                  </a:lnTo>
                  <a:lnTo>
                    <a:pt x="266" y="486"/>
                  </a:lnTo>
                  <a:lnTo>
                    <a:pt x="266" y="498"/>
                  </a:lnTo>
                  <a:lnTo>
                    <a:pt x="298" y="488"/>
                  </a:lnTo>
                  <a:lnTo>
                    <a:pt x="302" y="480"/>
                  </a:lnTo>
                  <a:lnTo>
                    <a:pt x="328" y="482"/>
                  </a:lnTo>
                  <a:lnTo>
                    <a:pt x="346" y="500"/>
                  </a:lnTo>
                  <a:lnTo>
                    <a:pt x="346" y="514"/>
                  </a:lnTo>
                  <a:lnTo>
                    <a:pt x="378" y="516"/>
                  </a:lnTo>
                  <a:lnTo>
                    <a:pt x="414" y="538"/>
                  </a:lnTo>
                  <a:lnTo>
                    <a:pt x="442" y="546"/>
                  </a:lnTo>
                  <a:lnTo>
                    <a:pt x="490" y="540"/>
                  </a:lnTo>
                  <a:lnTo>
                    <a:pt x="518" y="540"/>
                  </a:lnTo>
                  <a:lnTo>
                    <a:pt x="528" y="548"/>
                  </a:lnTo>
                  <a:lnTo>
                    <a:pt x="558" y="536"/>
                  </a:lnTo>
                  <a:lnTo>
                    <a:pt x="582" y="540"/>
                  </a:lnTo>
                  <a:lnTo>
                    <a:pt x="602" y="546"/>
                  </a:lnTo>
                  <a:lnTo>
                    <a:pt x="620" y="534"/>
                  </a:lnTo>
                  <a:lnTo>
                    <a:pt x="646" y="506"/>
                  </a:lnTo>
                  <a:lnTo>
                    <a:pt x="664" y="506"/>
                  </a:lnTo>
                  <a:lnTo>
                    <a:pt x="660" y="492"/>
                  </a:lnTo>
                  <a:lnTo>
                    <a:pt x="652" y="456"/>
                  </a:lnTo>
                  <a:lnTo>
                    <a:pt x="648" y="438"/>
                  </a:lnTo>
                  <a:lnTo>
                    <a:pt x="600" y="390"/>
                  </a:lnTo>
                  <a:lnTo>
                    <a:pt x="590" y="372"/>
                  </a:lnTo>
                  <a:lnTo>
                    <a:pt x="584" y="342"/>
                  </a:lnTo>
                  <a:lnTo>
                    <a:pt x="568" y="334"/>
                  </a:lnTo>
                  <a:lnTo>
                    <a:pt x="574" y="310"/>
                  </a:lnTo>
                  <a:lnTo>
                    <a:pt x="544" y="288"/>
                  </a:lnTo>
                  <a:lnTo>
                    <a:pt x="512" y="248"/>
                  </a:lnTo>
                  <a:lnTo>
                    <a:pt x="492" y="218"/>
                  </a:lnTo>
                  <a:lnTo>
                    <a:pt x="452" y="170"/>
                  </a:lnTo>
                  <a:lnTo>
                    <a:pt x="438" y="144"/>
                  </a:lnTo>
                  <a:lnTo>
                    <a:pt x="432" y="138"/>
                  </a:lnTo>
                  <a:lnTo>
                    <a:pt x="432" y="110"/>
                  </a:lnTo>
                  <a:lnTo>
                    <a:pt x="406" y="72"/>
                  </a:lnTo>
                  <a:lnTo>
                    <a:pt x="398" y="54"/>
                  </a:lnTo>
                  <a:lnTo>
                    <a:pt x="398" y="32"/>
                  </a:lnTo>
                  <a:lnTo>
                    <a:pt x="384" y="10"/>
                  </a:lnTo>
                  <a:lnTo>
                    <a:pt x="374" y="0"/>
                  </a:lnTo>
                  <a:lnTo>
                    <a:pt x="350" y="0"/>
                  </a:lnTo>
                  <a:lnTo>
                    <a:pt x="350" y="36"/>
                  </a:lnTo>
                  <a:lnTo>
                    <a:pt x="342" y="66"/>
                  </a:lnTo>
                  <a:lnTo>
                    <a:pt x="330" y="64"/>
                  </a:lnTo>
                  <a:lnTo>
                    <a:pt x="316" y="48"/>
                  </a:lnTo>
                  <a:lnTo>
                    <a:pt x="294" y="48"/>
                  </a:lnTo>
                  <a:lnTo>
                    <a:pt x="278" y="60"/>
                  </a:lnTo>
                  <a:lnTo>
                    <a:pt x="278" y="92"/>
                  </a:lnTo>
                  <a:lnTo>
                    <a:pt x="270" y="98"/>
                  </a:lnTo>
                  <a:lnTo>
                    <a:pt x="154" y="96"/>
                  </a:lnTo>
                  <a:lnTo>
                    <a:pt x="136" y="82"/>
                  </a:lnTo>
                  <a:lnTo>
                    <a:pt x="102" y="80"/>
                  </a:lnTo>
                  <a:lnTo>
                    <a:pt x="92" y="94"/>
                  </a:lnTo>
                  <a:lnTo>
                    <a:pt x="64" y="96"/>
                  </a:lnTo>
                  <a:lnTo>
                    <a:pt x="50" y="84"/>
                  </a:lnTo>
                  <a:lnTo>
                    <a:pt x="24" y="86"/>
                  </a:lnTo>
                  <a:lnTo>
                    <a:pt x="0" y="10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gray">
            <a:xfrm>
              <a:off x="4997189" y="2560686"/>
              <a:ext cx="450137" cy="197218"/>
            </a:xfrm>
            <a:custGeom>
              <a:avLst/>
              <a:gdLst>
                <a:gd name="T0" fmla="*/ 0 w 178"/>
                <a:gd name="T1" fmla="*/ 44 h 78"/>
                <a:gd name="T2" fmla="*/ 6 w 178"/>
                <a:gd name="T3" fmla="*/ 24 h 78"/>
                <a:gd name="T4" fmla="*/ 20 w 178"/>
                <a:gd name="T5" fmla="*/ 8 h 78"/>
                <a:gd name="T6" fmla="*/ 32 w 178"/>
                <a:gd name="T7" fmla="*/ 2 h 78"/>
                <a:gd name="T8" fmla="*/ 64 w 178"/>
                <a:gd name="T9" fmla="*/ 4 h 78"/>
                <a:gd name="T10" fmla="*/ 74 w 178"/>
                <a:gd name="T11" fmla="*/ 12 h 78"/>
                <a:gd name="T12" fmla="*/ 88 w 178"/>
                <a:gd name="T13" fmla="*/ 0 h 78"/>
                <a:gd name="T14" fmla="*/ 108 w 178"/>
                <a:gd name="T15" fmla="*/ 0 h 78"/>
                <a:gd name="T16" fmla="*/ 126 w 178"/>
                <a:gd name="T17" fmla="*/ 8 h 78"/>
                <a:gd name="T18" fmla="*/ 138 w 178"/>
                <a:gd name="T19" fmla="*/ 0 h 78"/>
                <a:gd name="T20" fmla="*/ 166 w 178"/>
                <a:gd name="T21" fmla="*/ 2 h 78"/>
                <a:gd name="T22" fmla="*/ 178 w 178"/>
                <a:gd name="T23" fmla="*/ 10 h 78"/>
                <a:gd name="T24" fmla="*/ 174 w 178"/>
                <a:gd name="T25" fmla="*/ 28 h 78"/>
                <a:gd name="T26" fmla="*/ 160 w 178"/>
                <a:gd name="T27" fmla="*/ 38 h 78"/>
                <a:gd name="T28" fmla="*/ 138 w 178"/>
                <a:gd name="T29" fmla="*/ 38 h 78"/>
                <a:gd name="T30" fmla="*/ 108 w 178"/>
                <a:gd name="T31" fmla="*/ 62 h 78"/>
                <a:gd name="T32" fmla="*/ 88 w 178"/>
                <a:gd name="T33" fmla="*/ 78 h 78"/>
                <a:gd name="T34" fmla="*/ 70 w 178"/>
                <a:gd name="T35" fmla="*/ 74 h 78"/>
                <a:gd name="T36" fmla="*/ 52 w 178"/>
                <a:gd name="T37" fmla="*/ 58 h 78"/>
                <a:gd name="T38" fmla="*/ 30 w 178"/>
                <a:gd name="T39" fmla="*/ 62 h 78"/>
                <a:gd name="T40" fmla="*/ 20 w 178"/>
                <a:gd name="T41" fmla="*/ 68 h 78"/>
                <a:gd name="T42" fmla="*/ 6 w 178"/>
                <a:gd name="T43" fmla="*/ 56 h 78"/>
                <a:gd name="T44" fmla="*/ 0 w 178"/>
                <a:gd name="T45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78">
                  <a:moveTo>
                    <a:pt x="0" y="44"/>
                  </a:moveTo>
                  <a:lnTo>
                    <a:pt x="6" y="24"/>
                  </a:lnTo>
                  <a:lnTo>
                    <a:pt x="20" y="8"/>
                  </a:lnTo>
                  <a:lnTo>
                    <a:pt x="32" y="2"/>
                  </a:lnTo>
                  <a:lnTo>
                    <a:pt x="64" y="4"/>
                  </a:lnTo>
                  <a:lnTo>
                    <a:pt x="74" y="1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26" y="8"/>
                  </a:lnTo>
                  <a:lnTo>
                    <a:pt x="138" y="0"/>
                  </a:lnTo>
                  <a:lnTo>
                    <a:pt x="166" y="2"/>
                  </a:lnTo>
                  <a:lnTo>
                    <a:pt x="178" y="10"/>
                  </a:lnTo>
                  <a:lnTo>
                    <a:pt x="174" y="28"/>
                  </a:lnTo>
                  <a:lnTo>
                    <a:pt x="160" y="38"/>
                  </a:lnTo>
                  <a:lnTo>
                    <a:pt x="138" y="38"/>
                  </a:lnTo>
                  <a:lnTo>
                    <a:pt x="108" y="62"/>
                  </a:lnTo>
                  <a:lnTo>
                    <a:pt x="88" y="78"/>
                  </a:lnTo>
                  <a:lnTo>
                    <a:pt x="70" y="74"/>
                  </a:lnTo>
                  <a:lnTo>
                    <a:pt x="52" y="58"/>
                  </a:lnTo>
                  <a:lnTo>
                    <a:pt x="30" y="62"/>
                  </a:lnTo>
                  <a:lnTo>
                    <a:pt x="20" y="68"/>
                  </a:lnTo>
                  <a:lnTo>
                    <a:pt x="6" y="56"/>
                  </a:lnTo>
                  <a:lnTo>
                    <a:pt x="0" y="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gray">
            <a:xfrm>
              <a:off x="4997189" y="2560686"/>
              <a:ext cx="450137" cy="197218"/>
            </a:xfrm>
            <a:custGeom>
              <a:avLst/>
              <a:gdLst>
                <a:gd name="T0" fmla="*/ 0 w 178"/>
                <a:gd name="T1" fmla="*/ 44 h 78"/>
                <a:gd name="T2" fmla="*/ 6 w 178"/>
                <a:gd name="T3" fmla="*/ 24 h 78"/>
                <a:gd name="T4" fmla="*/ 20 w 178"/>
                <a:gd name="T5" fmla="*/ 8 h 78"/>
                <a:gd name="T6" fmla="*/ 32 w 178"/>
                <a:gd name="T7" fmla="*/ 2 h 78"/>
                <a:gd name="T8" fmla="*/ 64 w 178"/>
                <a:gd name="T9" fmla="*/ 4 h 78"/>
                <a:gd name="T10" fmla="*/ 74 w 178"/>
                <a:gd name="T11" fmla="*/ 12 h 78"/>
                <a:gd name="T12" fmla="*/ 88 w 178"/>
                <a:gd name="T13" fmla="*/ 0 h 78"/>
                <a:gd name="T14" fmla="*/ 108 w 178"/>
                <a:gd name="T15" fmla="*/ 0 h 78"/>
                <a:gd name="T16" fmla="*/ 126 w 178"/>
                <a:gd name="T17" fmla="*/ 8 h 78"/>
                <a:gd name="T18" fmla="*/ 138 w 178"/>
                <a:gd name="T19" fmla="*/ 0 h 78"/>
                <a:gd name="T20" fmla="*/ 166 w 178"/>
                <a:gd name="T21" fmla="*/ 2 h 78"/>
                <a:gd name="T22" fmla="*/ 178 w 178"/>
                <a:gd name="T23" fmla="*/ 10 h 78"/>
                <a:gd name="T24" fmla="*/ 174 w 178"/>
                <a:gd name="T25" fmla="*/ 28 h 78"/>
                <a:gd name="T26" fmla="*/ 160 w 178"/>
                <a:gd name="T27" fmla="*/ 38 h 78"/>
                <a:gd name="T28" fmla="*/ 138 w 178"/>
                <a:gd name="T29" fmla="*/ 38 h 78"/>
                <a:gd name="T30" fmla="*/ 108 w 178"/>
                <a:gd name="T31" fmla="*/ 62 h 78"/>
                <a:gd name="T32" fmla="*/ 88 w 178"/>
                <a:gd name="T33" fmla="*/ 78 h 78"/>
                <a:gd name="T34" fmla="*/ 70 w 178"/>
                <a:gd name="T35" fmla="*/ 74 h 78"/>
                <a:gd name="T36" fmla="*/ 52 w 178"/>
                <a:gd name="T37" fmla="*/ 58 h 78"/>
                <a:gd name="T38" fmla="*/ 30 w 178"/>
                <a:gd name="T39" fmla="*/ 62 h 78"/>
                <a:gd name="T40" fmla="*/ 20 w 178"/>
                <a:gd name="T41" fmla="*/ 68 h 78"/>
                <a:gd name="T42" fmla="*/ 6 w 178"/>
                <a:gd name="T43" fmla="*/ 56 h 78"/>
                <a:gd name="T44" fmla="*/ 0 w 178"/>
                <a:gd name="T45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78">
                  <a:moveTo>
                    <a:pt x="0" y="44"/>
                  </a:moveTo>
                  <a:lnTo>
                    <a:pt x="6" y="24"/>
                  </a:lnTo>
                  <a:lnTo>
                    <a:pt x="20" y="8"/>
                  </a:lnTo>
                  <a:lnTo>
                    <a:pt x="32" y="2"/>
                  </a:lnTo>
                  <a:lnTo>
                    <a:pt x="64" y="4"/>
                  </a:lnTo>
                  <a:lnTo>
                    <a:pt x="74" y="12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26" y="8"/>
                  </a:lnTo>
                  <a:lnTo>
                    <a:pt x="138" y="0"/>
                  </a:lnTo>
                  <a:lnTo>
                    <a:pt x="166" y="2"/>
                  </a:lnTo>
                  <a:lnTo>
                    <a:pt x="178" y="10"/>
                  </a:lnTo>
                  <a:lnTo>
                    <a:pt x="174" y="28"/>
                  </a:lnTo>
                  <a:lnTo>
                    <a:pt x="160" y="38"/>
                  </a:lnTo>
                  <a:lnTo>
                    <a:pt x="138" y="38"/>
                  </a:lnTo>
                  <a:lnTo>
                    <a:pt x="108" y="62"/>
                  </a:lnTo>
                  <a:lnTo>
                    <a:pt x="88" y="78"/>
                  </a:lnTo>
                  <a:lnTo>
                    <a:pt x="70" y="74"/>
                  </a:lnTo>
                  <a:lnTo>
                    <a:pt x="52" y="58"/>
                  </a:lnTo>
                  <a:lnTo>
                    <a:pt x="30" y="62"/>
                  </a:lnTo>
                  <a:lnTo>
                    <a:pt x="20" y="68"/>
                  </a:lnTo>
                  <a:lnTo>
                    <a:pt x="6" y="56"/>
                  </a:lnTo>
                  <a:lnTo>
                    <a:pt x="0" y="4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gray">
            <a:xfrm>
              <a:off x="5098343" y="2773074"/>
              <a:ext cx="1173391" cy="1021488"/>
            </a:xfrm>
            <a:custGeom>
              <a:avLst/>
              <a:gdLst>
                <a:gd name="T0" fmla="*/ 220 w 464"/>
                <a:gd name="T1" fmla="*/ 62 h 404"/>
                <a:gd name="T2" fmla="*/ 270 w 464"/>
                <a:gd name="T3" fmla="*/ 56 h 404"/>
                <a:gd name="T4" fmla="*/ 326 w 464"/>
                <a:gd name="T5" fmla="*/ 48 h 404"/>
                <a:gd name="T6" fmla="*/ 366 w 464"/>
                <a:gd name="T7" fmla="*/ 62 h 404"/>
                <a:gd name="T8" fmla="*/ 394 w 464"/>
                <a:gd name="T9" fmla="*/ 104 h 404"/>
                <a:gd name="T10" fmla="*/ 372 w 464"/>
                <a:gd name="T11" fmla="*/ 122 h 404"/>
                <a:gd name="T12" fmla="*/ 356 w 464"/>
                <a:gd name="T13" fmla="*/ 160 h 404"/>
                <a:gd name="T14" fmla="*/ 384 w 464"/>
                <a:gd name="T15" fmla="*/ 220 h 404"/>
                <a:gd name="T16" fmla="*/ 352 w 464"/>
                <a:gd name="T17" fmla="*/ 300 h 404"/>
                <a:gd name="T18" fmla="*/ 400 w 464"/>
                <a:gd name="T19" fmla="*/ 324 h 404"/>
                <a:gd name="T20" fmla="*/ 444 w 464"/>
                <a:gd name="T21" fmla="*/ 312 h 404"/>
                <a:gd name="T22" fmla="*/ 458 w 464"/>
                <a:gd name="T23" fmla="*/ 370 h 404"/>
                <a:gd name="T24" fmla="*/ 462 w 464"/>
                <a:gd name="T25" fmla="*/ 390 h 404"/>
                <a:gd name="T26" fmla="*/ 410 w 464"/>
                <a:gd name="T27" fmla="*/ 404 h 404"/>
                <a:gd name="T28" fmla="*/ 372 w 464"/>
                <a:gd name="T29" fmla="*/ 354 h 404"/>
                <a:gd name="T30" fmla="*/ 320 w 464"/>
                <a:gd name="T31" fmla="*/ 374 h 404"/>
                <a:gd name="T32" fmla="*/ 286 w 464"/>
                <a:gd name="T33" fmla="*/ 370 h 404"/>
                <a:gd name="T34" fmla="*/ 272 w 464"/>
                <a:gd name="T35" fmla="*/ 336 h 404"/>
                <a:gd name="T36" fmla="*/ 236 w 464"/>
                <a:gd name="T37" fmla="*/ 350 h 404"/>
                <a:gd name="T38" fmla="*/ 208 w 464"/>
                <a:gd name="T39" fmla="*/ 388 h 404"/>
                <a:gd name="T40" fmla="*/ 160 w 464"/>
                <a:gd name="T41" fmla="*/ 398 h 404"/>
                <a:gd name="T42" fmla="*/ 136 w 464"/>
                <a:gd name="T43" fmla="*/ 352 h 404"/>
                <a:gd name="T44" fmla="*/ 116 w 464"/>
                <a:gd name="T45" fmla="*/ 340 h 404"/>
                <a:gd name="T46" fmla="*/ 134 w 464"/>
                <a:gd name="T47" fmla="*/ 298 h 404"/>
                <a:gd name="T48" fmla="*/ 106 w 464"/>
                <a:gd name="T49" fmla="*/ 264 h 404"/>
                <a:gd name="T50" fmla="*/ 54 w 464"/>
                <a:gd name="T51" fmla="*/ 242 h 404"/>
                <a:gd name="T52" fmla="*/ 64 w 464"/>
                <a:gd name="T53" fmla="*/ 206 h 404"/>
                <a:gd name="T54" fmla="*/ 48 w 464"/>
                <a:gd name="T55" fmla="*/ 172 h 404"/>
                <a:gd name="T56" fmla="*/ 30 w 464"/>
                <a:gd name="T57" fmla="*/ 158 h 404"/>
                <a:gd name="T58" fmla="*/ 0 w 464"/>
                <a:gd name="T59" fmla="*/ 146 h 404"/>
                <a:gd name="T60" fmla="*/ 8 w 464"/>
                <a:gd name="T61" fmla="*/ 112 h 404"/>
                <a:gd name="T62" fmla="*/ 52 w 464"/>
                <a:gd name="T63" fmla="*/ 44 h 404"/>
                <a:gd name="T64" fmla="*/ 92 w 464"/>
                <a:gd name="T65" fmla="*/ 0 h 404"/>
                <a:gd name="T66" fmla="*/ 152 w 464"/>
                <a:gd name="T67" fmla="*/ 20 h 404"/>
                <a:gd name="T68" fmla="*/ 176 w 464"/>
                <a:gd name="T69" fmla="*/ 3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404">
                  <a:moveTo>
                    <a:pt x="184" y="28"/>
                  </a:moveTo>
                  <a:lnTo>
                    <a:pt x="220" y="62"/>
                  </a:lnTo>
                  <a:lnTo>
                    <a:pt x="242" y="66"/>
                  </a:lnTo>
                  <a:lnTo>
                    <a:pt x="270" y="56"/>
                  </a:lnTo>
                  <a:lnTo>
                    <a:pt x="292" y="50"/>
                  </a:lnTo>
                  <a:lnTo>
                    <a:pt x="326" y="48"/>
                  </a:lnTo>
                  <a:lnTo>
                    <a:pt x="350" y="62"/>
                  </a:lnTo>
                  <a:lnTo>
                    <a:pt x="366" y="62"/>
                  </a:lnTo>
                  <a:lnTo>
                    <a:pt x="370" y="78"/>
                  </a:lnTo>
                  <a:lnTo>
                    <a:pt x="394" y="104"/>
                  </a:lnTo>
                  <a:lnTo>
                    <a:pt x="400" y="122"/>
                  </a:lnTo>
                  <a:lnTo>
                    <a:pt x="372" y="122"/>
                  </a:lnTo>
                  <a:lnTo>
                    <a:pt x="356" y="140"/>
                  </a:lnTo>
                  <a:lnTo>
                    <a:pt x="356" y="160"/>
                  </a:lnTo>
                  <a:lnTo>
                    <a:pt x="384" y="194"/>
                  </a:lnTo>
                  <a:lnTo>
                    <a:pt x="384" y="220"/>
                  </a:lnTo>
                  <a:lnTo>
                    <a:pt x="352" y="260"/>
                  </a:lnTo>
                  <a:lnTo>
                    <a:pt x="352" y="300"/>
                  </a:lnTo>
                  <a:lnTo>
                    <a:pt x="378" y="320"/>
                  </a:lnTo>
                  <a:lnTo>
                    <a:pt x="400" y="324"/>
                  </a:lnTo>
                  <a:lnTo>
                    <a:pt x="418" y="312"/>
                  </a:lnTo>
                  <a:lnTo>
                    <a:pt x="444" y="312"/>
                  </a:lnTo>
                  <a:lnTo>
                    <a:pt x="448" y="346"/>
                  </a:lnTo>
                  <a:lnTo>
                    <a:pt x="458" y="370"/>
                  </a:lnTo>
                  <a:lnTo>
                    <a:pt x="464" y="376"/>
                  </a:lnTo>
                  <a:lnTo>
                    <a:pt x="462" y="390"/>
                  </a:lnTo>
                  <a:lnTo>
                    <a:pt x="438" y="404"/>
                  </a:lnTo>
                  <a:lnTo>
                    <a:pt x="410" y="404"/>
                  </a:lnTo>
                  <a:lnTo>
                    <a:pt x="390" y="382"/>
                  </a:lnTo>
                  <a:lnTo>
                    <a:pt x="372" y="354"/>
                  </a:lnTo>
                  <a:lnTo>
                    <a:pt x="338" y="358"/>
                  </a:lnTo>
                  <a:lnTo>
                    <a:pt x="320" y="374"/>
                  </a:lnTo>
                  <a:lnTo>
                    <a:pt x="304" y="382"/>
                  </a:lnTo>
                  <a:lnTo>
                    <a:pt x="286" y="370"/>
                  </a:lnTo>
                  <a:lnTo>
                    <a:pt x="288" y="346"/>
                  </a:lnTo>
                  <a:lnTo>
                    <a:pt x="272" y="336"/>
                  </a:lnTo>
                  <a:lnTo>
                    <a:pt x="244" y="338"/>
                  </a:lnTo>
                  <a:lnTo>
                    <a:pt x="236" y="350"/>
                  </a:lnTo>
                  <a:lnTo>
                    <a:pt x="236" y="368"/>
                  </a:lnTo>
                  <a:lnTo>
                    <a:pt x="208" y="388"/>
                  </a:lnTo>
                  <a:lnTo>
                    <a:pt x="186" y="400"/>
                  </a:lnTo>
                  <a:lnTo>
                    <a:pt x="160" y="398"/>
                  </a:lnTo>
                  <a:lnTo>
                    <a:pt x="160" y="374"/>
                  </a:lnTo>
                  <a:lnTo>
                    <a:pt x="136" y="352"/>
                  </a:lnTo>
                  <a:lnTo>
                    <a:pt x="126" y="352"/>
                  </a:lnTo>
                  <a:lnTo>
                    <a:pt x="116" y="340"/>
                  </a:lnTo>
                  <a:lnTo>
                    <a:pt x="118" y="312"/>
                  </a:lnTo>
                  <a:lnTo>
                    <a:pt x="134" y="298"/>
                  </a:lnTo>
                  <a:lnTo>
                    <a:pt x="120" y="270"/>
                  </a:lnTo>
                  <a:lnTo>
                    <a:pt x="106" y="264"/>
                  </a:lnTo>
                  <a:lnTo>
                    <a:pt x="76" y="262"/>
                  </a:lnTo>
                  <a:lnTo>
                    <a:pt x="54" y="242"/>
                  </a:lnTo>
                  <a:lnTo>
                    <a:pt x="56" y="212"/>
                  </a:lnTo>
                  <a:lnTo>
                    <a:pt x="64" y="206"/>
                  </a:lnTo>
                  <a:lnTo>
                    <a:pt x="64" y="182"/>
                  </a:lnTo>
                  <a:lnTo>
                    <a:pt x="48" y="172"/>
                  </a:lnTo>
                  <a:lnTo>
                    <a:pt x="46" y="140"/>
                  </a:lnTo>
                  <a:lnTo>
                    <a:pt x="30" y="158"/>
                  </a:lnTo>
                  <a:lnTo>
                    <a:pt x="10" y="162"/>
                  </a:lnTo>
                  <a:lnTo>
                    <a:pt x="0" y="146"/>
                  </a:lnTo>
                  <a:lnTo>
                    <a:pt x="2" y="120"/>
                  </a:lnTo>
                  <a:lnTo>
                    <a:pt x="8" y="112"/>
                  </a:lnTo>
                  <a:lnTo>
                    <a:pt x="8" y="86"/>
                  </a:lnTo>
                  <a:lnTo>
                    <a:pt x="52" y="44"/>
                  </a:lnTo>
                  <a:lnTo>
                    <a:pt x="80" y="18"/>
                  </a:lnTo>
                  <a:lnTo>
                    <a:pt x="92" y="0"/>
                  </a:lnTo>
                  <a:lnTo>
                    <a:pt x="134" y="4"/>
                  </a:lnTo>
                  <a:lnTo>
                    <a:pt x="152" y="20"/>
                  </a:lnTo>
                  <a:lnTo>
                    <a:pt x="162" y="38"/>
                  </a:lnTo>
                  <a:lnTo>
                    <a:pt x="176" y="36"/>
                  </a:lnTo>
                  <a:lnTo>
                    <a:pt x="184" y="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gray">
            <a:xfrm>
              <a:off x="5098343" y="2773074"/>
              <a:ext cx="1173391" cy="1021488"/>
            </a:xfrm>
            <a:custGeom>
              <a:avLst/>
              <a:gdLst>
                <a:gd name="T0" fmla="*/ 220 w 464"/>
                <a:gd name="T1" fmla="*/ 62 h 404"/>
                <a:gd name="T2" fmla="*/ 270 w 464"/>
                <a:gd name="T3" fmla="*/ 56 h 404"/>
                <a:gd name="T4" fmla="*/ 326 w 464"/>
                <a:gd name="T5" fmla="*/ 48 h 404"/>
                <a:gd name="T6" fmla="*/ 366 w 464"/>
                <a:gd name="T7" fmla="*/ 62 h 404"/>
                <a:gd name="T8" fmla="*/ 394 w 464"/>
                <a:gd name="T9" fmla="*/ 104 h 404"/>
                <a:gd name="T10" fmla="*/ 372 w 464"/>
                <a:gd name="T11" fmla="*/ 122 h 404"/>
                <a:gd name="T12" fmla="*/ 356 w 464"/>
                <a:gd name="T13" fmla="*/ 160 h 404"/>
                <a:gd name="T14" fmla="*/ 384 w 464"/>
                <a:gd name="T15" fmla="*/ 220 h 404"/>
                <a:gd name="T16" fmla="*/ 352 w 464"/>
                <a:gd name="T17" fmla="*/ 300 h 404"/>
                <a:gd name="T18" fmla="*/ 400 w 464"/>
                <a:gd name="T19" fmla="*/ 324 h 404"/>
                <a:gd name="T20" fmla="*/ 444 w 464"/>
                <a:gd name="T21" fmla="*/ 312 h 404"/>
                <a:gd name="T22" fmla="*/ 458 w 464"/>
                <a:gd name="T23" fmla="*/ 370 h 404"/>
                <a:gd name="T24" fmla="*/ 462 w 464"/>
                <a:gd name="T25" fmla="*/ 390 h 404"/>
                <a:gd name="T26" fmla="*/ 410 w 464"/>
                <a:gd name="T27" fmla="*/ 404 h 404"/>
                <a:gd name="T28" fmla="*/ 372 w 464"/>
                <a:gd name="T29" fmla="*/ 354 h 404"/>
                <a:gd name="T30" fmla="*/ 320 w 464"/>
                <a:gd name="T31" fmla="*/ 374 h 404"/>
                <a:gd name="T32" fmla="*/ 286 w 464"/>
                <a:gd name="T33" fmla="*/ 370 h 404"/>
                <a:gd name="T34" fmla="*/ 272 w 464"/>
                <a:gd name="T35" fmla="*/ 336 h 404"/>
                <a:gd name="T36" fmla="*/ 236 w 464"/>
                <a:gd name="T37" fmla="*/ 350 h 404"/>
                <a:gd name="T38" fmla="*/ 208 w 464"/>
                <a:gd name="T39" fmla="*/ 388 h 404"/>
                <a:gd name="T40" fmla="*/ 160 w 464"/>
                <a:gd name="T41" fmla="*/ 398 h 404"/>
                <a:gd name="T42" fmla="*/ 136 w 464"/>
                <a:gd name="T43" fmla="*/ 352 h 404"/>
                <a:gd name="T44" fmla="*/ 116 w 464"/>
                <a:gd name="T45" fmla="*/ 340 h 404"/>
                <a:gd name="T46" fmla="*/ 134 w 464"/>
                <a:gd name="T47" fmla="*/ 298 h 404"/>
                <a:gd name="T48" fmla="*/ 106 w 464"/>
                <a:gd name="T49" fmla="*/ 264 h 404"/>
                <a:gd name="T50" fmla="*/ 54 w 464"/>
                <a:gd name="T51" fmla="*/ 242 h 404"/>
                <a:gd name="T52" fmla="*/ 64 w 464"/>
                <a:gd name="T53" fmla="*/ 206 h 404"/>
                <a:gd name="T54" fmla="*/ 48 w 464"/>
                <a:gd name="T55" fmla="*/ 172 h 404"/>
                <a:gd name="T56" fmla="*/ 30 w 464"/>
                <a:gd name="T57" fmla="*/ 158 h 404"/>
                <a:gd name="T58" fmla="*/ 0 w 464"/>
                <a:gd name="T59" fmla="*/ 146 h 404"/>
                <a:gd name="T60" fmla="*/ 8 w 464"/>
                <a:gd name="T61" fmla="*/ 112 h 404"/>
                <a:gd name="T62" fmla="*/ 52 w 464"/>
                <a:gd name="T63" fmla="*/ 44 h 404"/>
                <a:gd name="T64" fmla="*/ 92 w 464"/>
                <a:gd name="T65" fmla="*/ 0 h 404"/>
                <a:gd name="T66" fmla="*/ 152 w 464"/>
                <a:gd name="T67" fmla="*/ 20 h 404"/>
                <a:gd name="T68" fmla="*/ 176 w 464"/>
                <a:gd name="T69" fmla="*/ 3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404">
                  <a:moveTo>
                    <a:pt x="184" y="28"/>
                  </a:moveTo>
                  <a:lnTo>
                    <a:pt x="220" y="62"/>
                  </a:lnTo>
                  <a:lnTo>
                    <a:pt x="242" y="66"/>
                  </a:lnTo>
                  <a:lnTo>
                    <a:pt x="270" y="56"/>
                  </a:lnTo>
                  <a:lnTo>
                    <a:pt x="292" y="50"/>
                  </a:lnTo>
                  <a:lnTo>
                    <a:pt x="326" y="48"/>
                  </a:lnTo>
                  <a:lnTo>
                    <a:pt x="350" y="62"/>
                  </a:lnTo>
                  <a:lnTo>
                    <a:pt x="366" y="62"/>
                  </a:lnTo>
                  <a:lnTo>
                    <a:pt x="370" y="78"/>
                  </a:lnTo>
                  <a:lnTo>
                    <a:pt x="394" y="104"/>
                  </a:lnTo>
                  <a:lnTo>
                    <a:pt x="400" y="122"/>
                  </a:lnTo>
                  <a:lnTo>
                    <a:pt x="372" y="122"/>
                  </a:lnTo>
                  <a:lnTo>
                    <a:pt x="356" y="140"/>
                  </a:lnTo>
                  <a:lnTo>
                    <a:pt x="356" y="160"/>
                  </a:lnTo>
                  <a:lnTo>
                    <a:pt x="384" y="194"/>
                  </a:lnTo>
                  <a:lnTo>
                    <a:pt x="384" y="220"/>
                  </a:lnTo>
                  <a:lnTo>
                    <a:pt x="352" y="260"/>
                  </a:lnTo>
                  <a:lnTo>
                    <a:pt x="352" y="300"/>
                  </a:lnTo>
                  <a:lnTo>
                    <a:pt x="378" y="320"/>
                  </a:lnTo>
                  <a:lnTo>
                    <a:pt x="400" y="324"/>
                  </a:lnTo>
                  <a:lnTo>
                    <a:pt x="418" y="312"/>
                  </a:lnTo>
                  <a:lnTo>
                    <a:pt x="444" y="312"/>
                  </a:lnTo>
                  <a:lnTo>
                    <a:pt x="448" y="346"/>
                  </a:lnTo>
                  <a:lnTo>
                    <a:pt x="458" y="370"/>
                  </a:lnTo>
                  <a:lnTo>
                    <a:pt x="464" y="376"/>
                  </a:lnTo>
                  <a:lnTo>
                    <a:pt x="462" y="390"/>
                  </a:lnTo>
                  <a:lnTo>
                    <a:pt x="438" y="404"/>
                  </a:lnTo>
                  <a:lnTo>
                    <a:pt x="410" y="404"/>
                  </a:lnTo>
                  <a:lnTo>
                    <a:pt x="390" y="382"/>
                  </a:lnTo>
                  <a:lnTo>
                    <a:pt x="372" y="354"/>
                  </a:lnTo>
                  <a:lnTo>
                    <a:pt x="338" y="358"/>
                  </a:lnTo>
                  <a:lnTo>
                    <a:pt x="320" y="374"/>
                  </a:lnTo>
                  <a:lnTo>
                    <a:pt x="304" y="382"/>
                  </a:lnTo>
                  <a:lnTo>
                    <a:pt x="286" y="370"/>
                  </a:lnTo>
                  <a:lnTo>
                    <a:pt x="288" y="346"/>
                  </a:lnTo>
                  <a:lnTo>
                    <a:pt x="272" y="336"/>
                  </a:lnTo>
                  <a:lnTo>
                    <a:pt x="244" y="338"/>
                  </a:lnTo>
                  <a:lnTo>
                    <a:pt x="236" y="350"/>
                  </a:lnTo>
                  <a:lnTo>
                    <a:pt x="236" y="368"/>
                  </a:lnTo>
                  <a:lnTo>
                    <a:pt x="208" y="388"/>
                  </a:lnTo>
                  <a:lnTo>
                    <a:pt x="186" y="400"/>
                  </a:lnTo>
                  <a:lnTo>
                    <a:pt x="160" y="398"/>
                  </a:lnTo>
                  <a:lnTo>
                    <a:pt x="160" y="374"/>
                  </a:lnTo>
                  <a:lnTo>
                    <a:pt x="136" y="352"/>
                  </a:lnTo>
                  <a:lnTo>
                    <a:pt x="126" y="352"/>
                  </a:lnTo>
                  <a:lnTo>
                    <a:pt x="116" y="340"/>
                  </a:lnTo>
                  <a:lnTo>
                    <a:pt x="118" y="312"/>
                  </a:lnTo>
                  <a:lnTo>
                    <a:pt x="134" y="298"/>
                  </a:lnTo>
                  <a:lnTo>
                    <a:pt x="120" y="270"/>
                  </a:lnTo>
                  <a:lnTo>
                    <a:pt x="106" y="264"/>
                  </a:lnTo>
                  <a:lnTo>
                    <a:pt x="76" y="262"/>
                  </a:lnTo>
                  <a:lnTo>
                    <a:pt x="54" y="242"/>
                  </a:lnTo>
                  <a:lnTo>
                    <a:pt x="56" y="212"/>
                  </a:lnTo>
                  <a:lnTo>
                    <a:pt x="64" y="206"/>
                  </a:lnTo>
                  <a:lnTo>
                    <a:pt x="64" y="182"/>
                  </a:lnTo>
                  <a:lnTo>
                    <a:pt x="48" y="172"/>
                  </a:lnTo>
                  <a:lnTo>
                    <a:pt x="46" y="140"/>
                  </a:lnTo>
                  <a:lnTo>
                    <a:pt x="30" y="158"/>
                  </a:lnTo>
                  <a:lnTo>
                    <a:pt x="10" y="162"/>
                  </a:lnTo>
                  <a:lnTo>
                    <a:pt x="0" y="146"/>
                  </a:lnTo>
                  <a:lnTo>
                    <a:pt x="2" y="120"/>
                  </a:lnTo>
                  <a:lnTo>
                    <a:pt x="8" y="112"/>
                  </a:lnTo>
                  <a:lnTo>
                    <a:pt x="8" y="86"/>
                  </a:lnTo>
                  <a:lnTo>
                    <a:pt x="52" y="44"/>
                  </a:lnTo>
                  <a:lnTo>
                    <a:pt x="80" y="18"/>
                  </a:lnTo>
                  <a:lnTo>
                    <a:pt x="92" y="0"/>
                  </a:lnTo>
                  <a:lnTo>
                    <a:pt x="134" y="4"/>
                  </a:lnTo>
                  <a:lnTo>
                    <a:pt x="152" y="20"/>
                  </a:lnTo>
                  <a:lnTo>
                    <a:pt x="162" y="38"/>
                  </a:lnTo>
                  <a:lnTo>
                    <a:pt x="176" y="36"/>
                  </a:lnTo>
                  <a:lnTo>
                    <a:pt x="184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>
              <a:off x="5988502" y="3329330"/>
              <a:ext cx="207366" cy="262957"/>
            </a:xfrm>
            <a:custGeom>
              <a:avLst/>
              <a:gdLst>
                <a:gd name="T0" fmla="*/ 32 w 82"/>
                <a:gd name="T1" fmla="*/ 0 h 104"/>
                <a:gd name="T2" fmla="*/ 0 w 82"/>
                <a:gd name="T3" fmla="*/ 40 h 104"/>
                <a:gd name="T4" fmla="*/ 0 w 82"/>
                <a:gd name="T5" fmla="*/ 80 h 104"/>
                <a:gd name="T6" fmla="*/ 24 w 82"/>
                <a:gd name="T7" fmla="*/ 100 h 104"/>
                <a:gd name="T8" fmla="*/ 48 w 82"/>
                <a:gd name="T9" fmla="*/ 104 h 104"/>
                <a:gd name="T10" fmla="*/ 66 w 82"/>
                <a:gd name="T11" fmla="*/ 92 h 104"/>
                <a:gd name="T12" fmla="*/ 68 w 82"/>
                <a:gd name="T13" fmla="*/ 66 h 104"/>
                <a:gd name="T14" fmla="*/ 82 w 82"/>
                <a:gd name="T15" fmla="*/ 46 h 104"/>
                <a:gd name="T16" fmla="*/ 80 w 82"/>
                <a:gd name="T17" fmla="*/ 24 h 104"/>
                <a:gd name="T18" fmla="*/ 66 w 82"/>
                <a:gd name="T19" fmla="*/ 8 h 104"/>
                <a:gd name="T20" fmla="*/ 44 w 82"/>
                <a:gd name="T21" fmla="*/ 6 h 104"/>
                <a:gd name="T22" fmla="*/ 32 w 82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4">
                  <a:moveTo>
                    <a:pt x="32" y="0"/>
                  </a:moveTo>
                  <a:lnTo>
                    <a:pt x="0" y="40"/>
                  </a:lnTo>
                  <a:lnTo>
                    <a:pt x="0" y="80"/>
                  </a:lnTo>
                  <a:lnTo>
                    <a:pt x="24" y="100"/>
                  </a:lnTo>
                  <a:lnTo>
                    <a:pt x="48" y="104"/>
                  </a:lnTo>
                  <a:lnTo>
                    <a:pt x="66" y="92"/>
                  </a:lnTo>
                  <a:lnTo>
                    <a:pt x="68" y="66"/>
                  </a:lnTo>
                  <a:lnTo>
                    <a:pt x="82" y="46"/>
                  </a:lnTo>
                  <a:lnTo>
                    <a:pt x="80" y="24"/>
                  </a:lnTo>
                  <a:lnTo>
                    <a:pt x="66" y="8"/>
                  </a:lnTo>
                  <a:lnTo>
                    <a:pt x="44" y="6"/>
                  </a:lnTo>
                  <a:lnTo>
                    <a:pt x="3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gray">
            <a:xfrm>
              <a:off x="5988502" y="3329330"/>
              <a:ext cx="207366" cy="262957"/>
            </a:xfrm>
            <a:custGeom>
              <a:avLst/>
              <a:gdLst>
                <a:gd name="T0" fmla="*/ 32 w 82"/>
                <a:gd name="T1" fmla="*/ 0 h 104"/>
                <a:gd name="T2" fmla="*/ 0 w 82"/>
                <a:gd name="T3" fmla="*/ 40 h 104"/>
                <a:gd name="T4" fmla="*/ 0 w 82"/>
                <a:gd name="T5" fmla="*/ 80 h 104"/>
                <a:gd name="T6" fmla="*/ 24 w 82"/>
                <a:gd name="T7" fmla="*/ 100 h 104"/>
                <a:gd name="T8" fmla="*/ 48 w 82"/>
                <a:gd name="T9" fmla="*/ 104 h 104"/>
                <a:gd name="T10" fmla="*/ 66 w 82"/>
                <a:gd name="T11" fmla="*/ 92 h 104"/>
                <a:gd name="T12" fmla="*/ 68 w 82"/>
                <a:gd name="T13" fmla="*/ 66 h 104"/>
                <a:gd name="T14" fmla="*/ 82 w 82"/>
                <a:gd name="T15" fmla="*/ 46 h 104"/>
                <a:gd name="T16" fmla="*/ 80 w 82"/>
                <a:gd name="T17" fmla="*/ 24 h 104"/>
                <a:gd name="T18" fmla="*/ 66 w 82"/>
                <a:gd name="T19" fmla="*/ 8 h 104"/>
                <a:gd name="T20" fmla="*/ 44 w 82"/>
                <a:gd name="T21" fmla="*/ 6 h 104"/>
                <a:gd name="T22" fmla="*/ 32 w 82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4">
                  <a:moveTo>
                    <a:pt x="32" y="0"/>
                  </a:moveTo>
                  <a:lnTo>
                    <a:pt x="0" y="40"/>
                  </a:lnTo>
                  <a:lnTo>
                    <a:pt x="0" y="80"/>
                  </a:lnTo>
                  <a:lnTo>
                    <a:pt x="24" y="100"/>
                  </a:lnTo>
                  <a:lnTo>
                    <a:pt x="48" y="104"/>
                  </a:lnTo>
                  <a:lnTo>
                    <a:pt x="66" y="92"/>
                  </a:lnTo>
                  <a:lnTo>
                    <a:pt x="68" y="66"/>
                  </a:lnTo>
                  <a:lnTo>
                    <a:pt x="82" y="46"/>
                  </a:lnTo>
                  <a:lnTo>
                    <a:pt x="80" y="24"/>
                  </a:lnTo>
                  <a:lnTo>
                    <a:pt x="66" y="8"/>
                  </a:lnTo>
                  <a:lnTo>
                    <a:pt x="44" y="6"/>
                  </a:lnTo>
                  <a:lnTo>
                    <a:pt x="32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gray">
            <a:xfrm>
              <a:off x="5998617" y="2611254"/>
              <a:ext cx="986255" cy="1152967"/>
            </a:xfrm>
            <a:custGeom>
              <a:avLst/>
              <a:gdLst>
                <a:gd name="T0" fmla="*/ 138 w 390"/>
                <a:gd name="T1" fmla="*/ 32 h 456"/>
                <a:gd name="T2" fmla="*/ 108 w 390"/>
                <a:gd name="T3" fmla="*/ 52 h 456"/>
                <a:gd name="T4" fmla="*/ 80 w 390"/>
                <a:gd name="T5" fmla="*/ 76 h 456"/>
                <a:gd name="T6" fmla="*/ 46 w 390"/>
                <a:gd name="T7" fmla="*/ 92 h 456"/>
                <a:gd name="T8" fmla="*/ 10 w 390"/>
                <a:gd name="T9" fmla="*/ 126 h 456"/>
                <a:gd name="T10" fmla="*/ 12 w 390"/>
                <a:gd name="T11" fmla="*/ 142 h 456"/>
                <a:gd name="T12" fmla="*/ 38 w 390"/>
                <a:gd name="T13" fmla="*/ 168 h 456"/>
                <a:gd name="T14" fmla="*/ 44 w 390"/>
                <a:gd name="T15" fmla="*/ 186 h 456"/>
                <a:gd name="T16" fmla="*/ 16 w 390"/>
                <a:gd name="T17" fmla="*/ 186 h 456"/>
                <a:gd name="T18" fmla="*/ 0 w 390"/>
                <a:gd name="T19" fmla="*/ 204 h 456"/>
                <a:gd name="T20" fmla="*/ 0 w 390"/>
                <a:gd name="T21" fmla="*/ 224 h 456"/>
                <a:gd name="T22" fmla="*/ 28 w 390"/>
                <a:gd name="T23" fmla="*/ 258 h 456"/>
                <a:gd name="T24" fmla="*/ 28 w 390"/>
                <a:gd name="T25" fmla="*/ 286 h 456"/>
                <a:gd name="T26" fmla="*/ 40 w 390"/>
                <a:gd name="T27" fmla="*/ 290 h 456"/>
                <a:gd name="T28" fmla="*/ 62 w 390"/>
                <a:gd name="T29" fmla="*/ 294 h 456"/>
                <a:gd name="T30" fmla="*/ 78 w 390"/>
                <a:gd name="T31" fmla="*/ 308 h 456"/>
                <a:gd name="T32" fmla="*/ 78 w 390"/>
                <a:gd name="T33" fmla="*/ 330 h 456"/>
                <a:gd name="T34" fmla="*/ 64 w 390"/>
                <a:gd name="T35" fmla="*/ 350 h 456"/>
                <a:gd name="T36" fmla="*/ 62 w 390"/>
                <a:gd name="T37" fmla="*/ 376 h 456"/>
                <a:gd name="T38" fmla="*/ 86 w 390"/>
                <a:gd name="T39" fmla="*/ 376 h 456"/>
                <a:gd name="T40" fmla="*/ 92 w 390"/>
                <a:gd name="T41" fmla="*/ 412 h 456"/>
                <a:gd name="T42" fmla="*/ 102 w 390"/>
                <a:gd name="T43" fmla="*/ 434 h 456"/>
                <a:gd name="T44" fmla="*/ 108 w 390"/>
                <a:gd name="T45" fmla="*/ 440 h 456"/>
                <a:gd name="T46" fmla="*/ 130 w 390"/>
                <a:gd name="T47" fmla="*/ 450 h 456"/>
                <a:gd name="T48" fmla="*/ 162 w 390"/>
                <a:gd name="T49" fmla="*/ 456 h 456"/>
                <a:gd name="T50" fmla="*/ 192 w 390"/>
                <a:gd name="T51" fmla="*/ 448 h 456"/>
                <a:gd name="T52" fmla="*/ 206 w 390"/>
                <a:gd name="T53" fmla="*/ 416 h 456"/>
                <a:gd name="T54" fmla="*/ 218 w 390"/>
                <a:gd name="T55" fmla="*/ 396 h 456"/>
                <a:gd name="T56" fmla="*/ 230 w 390"/>
                <a:gd name="T57" fmla="*/ 392 h 456"/>
                <a:gd name="T58" fmla="*/ 234 w 390"/>
                <a:gd name="T59" fmla="*/ 374 h 456"/>
                <a:gd name="T60" fmla="*/ 212 w 390"/>
                <a:gd name="T61" fmla="*/ 364 h 456"/>
                <a:gd name="T62" fmla="*/ 182 w 390"/>
                <a:gd name="T63" fmla="*/ 360 h 456"/>
                <a:gd name="T64" fmla="*/ 170 w 390"/>
                <a:gd name="T65" fmla="*/ 340 h 456"/>
                <a:gd name="T66" fmla="*/ 180 w 390"/>
                <a:gd name="T67" fmla="*/ 318 h 456"/>
                <a:gd name="T68" fmla="*/ 188 w 390"/>
                <a:gd name="T69" fmla="*/ 288 h 456"/>
                <a:gd name="T70" fmla="*/ 182 w 390"/>
                <a:gd name="T71" fmla="*/ 256 h 456"/>
                <a:gd name="T72" fmla="*/ 170 w 390"/>
                <a:gd name="T73" fmla="*/ 244 h 456"/>
                <a:gd name="T74" fmla="*/ 184 w 390"/>
                <a:gd name="T75" fmla="*/ 218 h 456"/>
                <a:gd name="T76" fmla="*/ 232 w 390"/>
                <a:gd name="T77" fmla="*/ 176 h 456"/>
                <a:gd name="T78" fmla="*/ 272 w 390"/>
                <a:gd name="T79" fmla="*/ 156 h 456"/>
                <a:gd name="T80" fmla="*/ 284 w 390"/>
                <a:gd name="T81" fmla="*/ 140 h 456"/>
                <a:gd name="T82" fmla="*/ 298 w 390"/>
                <a:gd name="T83" fmla="*/ 148 h 456"/>
                <a:gd name="T84" fmla="*/ 302 w 390"/>
                <a:gd name="T85" fmla="*/ 162 h 456"/>
                <a:gd name="T86" fmla="*/ 326 w 390"/>
                <a:gd name="T87" fmla="*/ 168 h 456"/>
                <a:gd name="T88" fmla="*/ 348 w 390"/>
                <a:gd name="T89" fmla="*/ 152 h 456"/>
                <a:gd name="T90" fmla="*/ 348 w 390"/>
                <a:gd name="T91" fmla="*/ 120 h 456"/>
                <a:gd name="T92" fmla="*/ 364 w 390"/>
                <a:gd name="T93" fmla="*/ 98 h 456"/>
                <a:gd name="T94" fmla="*/ 390 w 390"/>
                <a:gd name="T95" fmla="*/ 70 h 456"/>
                <a:gd name="T96" fmla="*/ 370 w 390"/>
                <a:gd name="T97" fmla="*/ 62 h 456"/>
                <a:gd name="T98" fmla="*/ 334 w 390"/>
                <a:gd name="T99" fmla="*/ 42 h 456"/>
                <a:gd name="T100" fmla="*/ 302 w 390"/>
                <a:gd name="T101" fmla="*/ 40 h 456"/>
                <a:gd name="T102" fmla="*/ 302 w 390"/>
                <a:gd name="T103" fmla="*/ 24 h 456"/>
                <a:gd name="T104" fmla="*/ 284 w 390"/>
                <a:gd name="T105" fmla="*/ 8 h 456"/>
                <a:gd name="T106" fmla="*/ 258 w 390"/>
                <a:gd name="T107" fmla="*/ 6 h 456"/>
                <a:gd name="T108" fmla="*/ 254 w 390"/>
                <a:gd name="T109" fmla="*/ 14 h 456"/>
                <a:gd name="T110" fmla="*/ 224 w 390"/>
                <a:gd name="T111" fmla="*/ 22 h 456"/>
                <a:gd name="T112" fmla="*/ 222 w 390"/>
                <a:gd name="T113" fmla="*/ 12 h 456"/>
                <a:gd name="T114" fmla="*/ 214 w 390"/>
                <a:gd name="T115" fmla="*/ 0 h 456"/>
                <a:gd name="T116" fmla="*/ 198 w 390"/>
                <a:gd name="T117" fmla="*/ 12 h 456"/>
                <a:gd name="T118" fmla="*/ 184 w 390"/>
                <a:gd name="T119" fmla="*/ 38 h 456"/>
                <a:gd name="T120" fmla="*/ 160 w 390"/>
                <a:gd name="T121" fmla="*/ 42 h 456"/>
                <a:gd name="T122" fmla="*/ 138 w 390"/>
                <a:gd name="T123" fmla="*/ 3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456">
                  <a:moveTo>
                    <a:pt x="138" y="32"/>
                  </a:moveTo>
                  <a:lnTo>
                    <a:pt x="108" y="52"/>
                  </a:lnTo>
                  <a:lnTo>
                    <a:pt x="80" y="76"/>
                  </a:lnTo>
                  <a:lnTo>
                    <a:pt x="46" y="92"/>
                  </a:lnTo>
                  <a:lnTo>
                    <a:pt x="10" y="126"/>
                  </a:lnTo>
                  <a:lnTo>
                    <a:pt x="12" y="142"/>
                  </a:lnTo>
                  <a:lnTo>
                    <a:pt x="38" y="168"/>
                  </a:lnTo>
                  <a:lnTo>
                    <a:pt x="44" y="186"/>
                  </a:lnTo>
                  <a:lnTo>
                    <a:pt x="16" y="186"/>
                  </a:lnTo>
                  <a:lnTo>
                    <a:pt x="0" y="204"/>
                  </a:lnTo>
                  <a:lnTo>
                    <a:pt x="0" y="224"/>
                  </a:lnTo>
                  <a:lnTo>
                    <a:pt x="28" y="258"/>
                  </a:lnTo>
                  <a:lnTo>
                    <a:pt x="28" y="286"/>
                  </a:lnTo>
                  <a:lnTo>
                    <a:pt x="40" y="290"/>
                  </a:lnTo>
                  <a:lnTo>
                    <a:pt x="62" y="294"/>
                  </a:lnTo>
                  <a:lnTo>
                    <a:pt x="78" y="308"/>
                  </a:lnTo>
                  <a:lnTo>
                    <a:pt x="78" y="330"/>
                  </a:lnTo>
                  <a:lnTo>
                    <a:pt x="64" y="350"/>
                  </a:lnTo>
                  <a:lnTo>
                    <a:pt x="62" y="376"/>
                  </a:lnTo>
                  <a:lnTo>
                    <a:pt x="86" y="376"/>
                  </a:lnTo>
                  <a:lnTo>
                    <a:pt x="92" y="412"/>
                  </a:lnTo>
                  <a:lnTo>
                    <a:pt x="102" y="434"/>
                  </a:lnTo>
                  <a:lnTo>
                    <a:pt x="108" y="440"/>
                  </a:lnTo>
                  <a:lnTo>
                    <a:pt x="130" y="450"/>
                  </a:lnTo>
                  <a:lnTo>
                    <a:pt x="162" y="456"/>
                  </a:lnTo>
                  <a:lnTo>
                    <a:pt x="192" y="448"/>
                  </a:lnTo>
                  <a:lnTo>
                    <a:pt x="206" y="416"/>
                  </a:lnTo>
                  <a:lnTo>
                    <a:pt x="218" y="396"/>
                  </a:lnTo>
                  <a:lnTo>
                    <a:pt x="230" y="392"/>
                  </a:lnTo>
                  <a:lnTo>
                    <a:pt x="234" y="374"/>
                  </a:lnTo>
                  <a:lnTo>
                    <a:pt x="212" y="364"/>
                  </a:lnTo>
                  <a:lnTo>
                    <a:pt x="182" y="360"/>
                  </a:lnTo>
                  <a:lnTo>
                    <a:pt x="170" y="340"/>
                  </a:lnTo>
                  <a:lnTo>
                    <a:pt x="180" y="318"/>
                  </a:lnTo>
                  <a:lnTo>
                    <a:pt x="188" y="288"/>
                  </a:lnTo>
                  <a:lnTo>
                    <a:pt x="182" y="256"/>
                  </a:lnTo>
                  <a:lnTo>
                    <a:pt x="170" y="244"/>
                  </a:lnTo>
                  <a:lnTo>
                    <a:pt x="184" y="218"/>
                  </a:lnTo>
                  <a:lnTo>
                    <a:pt x="232" y="176"/>
                  </a:lnTo>
                  <a:lnTo>
                    <a:pt x="272" y="156"/>
                  </a:lnTo>
                  <a:lnTo>
                    <a:pt x="284" y="140"/>
                  </a:lnTo>
                  <a:lnTo>
                    <a:pt x="298" y="148"/>
                  </a:lnTo>
                  <a:lnTo>
                    <a:pt x="302" y="162"/>
                  </a:lnTo>
                  <a:lnTo>
                    <a:pt x="326" y="168"/>
                  </a:lnTo>
                  <a:lnTo>
                    <a:pt x="348" y="152"/>
                  </a:lnTo>
                  <a:lnTo>
                    <a:pt x="348" y="120"/>
                  </a:lnTo>
                  <a:lnTo>
                    <a:pt x="364" y="98"/>
                  </a:lnTo>
                  <a:lnTo>
                    <a:pt x="390" y="70"/>
                  </a:lnTo>
                  <a:lnTo>
                    <a:pt x="370" y="62"/>
                  </a:lnTo>
                  <a:lnTo>
                    <a:pt x="334" y="42"/>
                  </a:lnTo>
                  <a:lnTo>
                    <a:pt x="302" y="40"/>
                  </a:lnTo>
                  <a:lnTo>
                    <a:pt x="302" y="24"/>
                  </a:lnTo>
                  <a:lnTo>
                    <a:pt x="284" y="8"/>
                  </a:lnTo>
                  <a:lnTo>
                    <a:pt x="258" y="6"/>
                  </a:lnTo>
                  <a:lnTo>
                    <a:pt x="254" y="14"/>
                  </a:lnTo>
                  <a:lnTo>
                    <a:pt x="224" y="22"/>
                  </a:lnTo>
                  <a:lnTo>
                    <a:pt x="222" y="12"/>
                  </a:lnTo>
                  <a:lnTo>
                    <a:pt x="214" y="0"/>
                  </a:lnTo>
                  <a:lnTo>
                    <a:pt x="198" y="12"/>
                  </a:lnTo>
                  <a:lnTo>
                    <a:pt x="184" y="38"/>
                  </a:lnTo>
                  <a:lnTo>
                    <a:pt x="160" y="42"/>
                  </a:lnTo>
                  <a:lnTo>
                    <a:pt x="138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gray">
            <a:xfrm>
              <a:off x="5998617" y="2611254"/>
              <a:ext cx="986255" cy="1152967"/>
            </a:xfrm>
            <a:custGeom>
              <a:avLst/>
              <a:gdLst>
                <a:gd name="T0" fmla="*/ 138 w 390"/>
                <a:gd name="T1" fmla="*/ 32 h 456"/>
                <a:gd name="T2" fmla="*/ 108 w 390"/>
                <a:gd name="T3" fmla="*/ 52 h 456"/>
                <a:gd name="T4" fmla="*/ 80 w 390"/>
                <a:gd name="T5" fmla="*/ 76 h 456"/>
                <a:gd name="T6" fmla="*/ 46 w 390"/>
                <a:gd name="T7" fmla="*/ 92 h 456"/>
                <a:gd name="T8" fmla="*/ 10 w 390"/>
                <a:gd name="T9" fmla="*/ 126 h 456"/>
                <a:gd name="T10" fmla="*/ 12 w 390"/>
                <a:gd name="T11" fmla="*/ 142 h 456"/>
                <a:gd name="T12" fmla="*/ 38 w 390"/>
                <a:gd name="T13" fmla="*/ 168 h 456"/>
                <a:gd name="T14" fmla="*/ 44 w 390"/>
                <a:gd name="T15" fmla="*/ 186 h 456"/>
                <a:gd name="T16" fmla="*/ 16 w 390"/>
                <a:gd name="T17" fmla="*/ 186 h 456"/>
                <a:gd name="T18" fmla="*/ 0 w 390"/>
                <a:gd name="T19" fmla="*/ 204 h 456"/>
                <a:gd name="T20" fmla="*/ 0 w 390"/>
                <a:gd name="T21" fmla="*/ 224 h 456"/>
                <a:gd name="T22" fmla="*/ 28 w 390"/>
                <a:gd name="T23" fmla="*/ 258 h 456"/>
                <a:gd name="T24" fmla="*/ 28 w 390"/>
                <a:gd name="T25" fmla="*/ 286 h 456"/>
                <a:gd name="T26" fmla="*/ 40 w 390"/>
                <a:gd name="T27" fmla="*/ 290 h 456"/>
                <a:gd name="T28" fmla="*/ 62 w 390"/>
                <a:gd name="T29" fmla="*/ 294 h 456"/>
                <a:gd name="T30" fmla="*/ 78 w 390"/>
                <a:gd name="T31" fmla="*/ 308 h 456"/>
                <a:gd name="T32" fmla="*/ 78 w 390"/>
                <a:gd name="T33" fmla="*/ 330 h 456"/>
                <a:gd name="T34" fmla="*/ 64 w 390"/>
                <a:gd name="T35" fmla="*/ 350 h 456"/>
                <a:gd name="T36" fmla="*/ 62 w 390"/>
                <a:gd name="T37" fmla="*/ 376 h 456"/>
                <a:gd name="T38" fmla="*/ 86 w 390"/>
                <a:gd name="T39" fmla="*/ 376 h 456"/>
                <a:gd name="T40" fmla="*/ 92 w 390"/>
                <a:gd name="T41" fmla="*/ 412 h 456"/>
                <a:gd name="T42" fmla="*/ 102 w 390"/>
                <a:gd name="T43" fmla="*/ 434 h 456"/>
                <a:gd name="T44" fmla="*/ 108 w 390"/>
                <a:gd name="T45" fmla="*/ 440 h 456"/>
                <a:gd name="T46" fmla="*/ 130 w 390"/>
                <a:gd name="T47" fmla="*/ 450 h 456"/>
                <a:gd name="T48" fmla="*/ 162 w 390"/>
                <a:gd name="T49" fmla="*/ 456 h 456"/>
                <a:gd name="T50" fmla="*/ 192 w 390"/>
                <a:gd name="T51" fmla="*/ 448 h 456"/>
                <a:gd name="T52" fmla="*/ 206 w 390"/>
                <a:gd name="T53" fmla="*/ 416 h 456"/>
                <a:gd name="T54" fmla="*/ 218 w 390"/>
                <a:gd name="T55" fmla="*/ 396 h 456"/>
                <a:gd name="T56" fmla="*/ 230 w 390"/>
                <a:gd name="T57" fmla="*/ 392 h 456"/>
                <a:gd name="T58" fmla="*/ 234 w 390"/>
                <a:gd name="T59" fmla="*/ 374 h 456"/>
                <a:gd name="T60" fmla="*/ 212 w 390"/>
                <a:gd name="T61" fmla="*/ 364 h 456"/>
                <a:gd name="T62" fmla="*/ 182 w 390"/>
                <a:gd name="T63" fmla="*/ 360 h 456"/>
                <a:gd name="T64" fmla="*/ 170 w 390"/>
                <a:gd name="T65" fmla="*/ 340 h 456"/>
                <a:gd name="T66" fmla="*/ 180 w 390"/>
                <a:gd name="T67" fmla="*/ 318 h 456"/>
                <a:gd name="T68" fmla="*/ 188 w 390"/>
                <a:gd name="T69" fmla="*/ 288 h 456"/>
                <a:gd name="T70" fmla="*/ 182 w 390"/>
                <a:gd name="T71" fmla="*/ 256 h 456"/>
                <a:gd name="T72" fmla="*/ 170 w 390"/>
                <a:gd name="T73" fmla="*/ 244 h 456"/>
                <a:gd name="T74" fmla="*/ 184 w 390"/>
                <a:gd name="T75" fmla="*/ 218 h 456"/>
                <a:gd name="T76" fmla="*/ 232 w 390"/>
                <a:gd name="T77" fmla="*/ 176 h 456"/>
                <a:gd name="T78" fmla="*/ 272 w 390"/>
                <a:gd name="T79" fmla="*/ 156 h 456"/>
                <a:gd name="T80" fmla="*/ 284 w 390"/>
                <a:gd name="T81" fmla="*/ 140 h 456"/>
                <a:gd name="T82" fmla="*/ 298 w 390"/>
                <a:gd name="T83" fmla="*/ 148 h 456"/>
                <a:gd name="T84" fmla="*/ 302 w 390"/>
                <a:gd name="T85" fmla="*/ 162 h 456"/>
                <a:gd name="T86" fmla="*/ 326 w 390"/>
                <a:gd name="T87" fmla="*/ 168 h 456"/>
                <a:gd name="T88" fmla="*/ 348 w 390"/>
                <a:gd name="T89" fmla="*/ 152 h 456"/>
                <a:gd name="T90" fmla="*/ 348 w 390"/>
                <a:gd name="T91" fmla="*/ 120 h 456"/>
                <a:gd name="T92" fmla="*/ 364 w 390"/>
                <a:gd name="T93" fmla="*/ 98 h 456"/>
                <a:gd name="T94" fmla="*/ 390 w 390"/>
                <a:gd name="T95" fmla="*/ 70 h 456"/>
                <a:gd name="T96" fmla="*/ 370 w 390"/>
                <a:gd name="T97" fmla="*/ 62 h 456"/>
                <a:gd name="T98" fmla="*/ 334 w 390"/>
                <a:gd name="T99" fmla="*/ 42 h 456"/>
                <a:gd name="T100" fmla="*/ 302 w 390"/>
                <a:gd name="T101" fmla="*/ 40 h 456"/>
                <a:gd name="T102" fmla="*/ 302 w 390"/>
                <a:gd name="T103" fmla="*/ 24 h 456"/>
                <a:gd name="T104" fmla="*/ 284 w 390"/>
                <a:gd name="T105" fmla="*/ 8 h 456"/>
                <a:gd name="T106" fmla="*/ 258 w 390"/>
                <a:gd name="T107" fmla="*/ 6 h 456"/>
                <a:gd name="T108" fmla="*/ 254 w 390"/>
                <a:gd name="T109" fmla="*/ 14 h 456"/>
                <a:gd name="T110" fmla="*/ 224 w 390"/>
                <a:gd name="T111" fmla="*/ 22 h 456"/>
                <a:gd name="T112" fmla="*/ 222 w 390"/>
                <a:gd name="T113" fmla="*/ 12 h 456"/>
                <a:gd name="T114" fmla="*/ 214 w 390"/>
                <a:gd name="T115" fmla="*/ 0 h 456"/>
                <a:gd name="T116" fmla="*/ 198 w 390"/>
                <a:gd name="T117" fmla="*/ 12 h 456"/>
                <a:gd name="T118" fmla="*/ 184 w 390"/>
                <a:gd name="T119" fmla="*/ 38 h 456"/>
                <a:gd name="T120" fmla="*/ 160 w 390"/>
                <a:gd name="T121" fmla="*/ 42 h 456"/>
                <a:gd name="T122" fmla="*/ 138 w 390"/>
                <a:gd name="T123" fmla="*/ 3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456">
                  <a:moveTo>
                    <a:pt x="138" y="32"/>
                  </a:moveTo>
                  <a:lnTo>
                    <a:pt x="108" y="52"/>
                  </a:lnTo>
                  <a:lnTo>
                    <a:pt x="80" y="76"/>
                  </a:lnTo>
                  <a:lnTo>
                    <a:pt x="46" y="92"/>
                  </a:lnTo>
                  <a:lnTo>
                    <a:pt x="10" y="126"/>
                  </a:lnTo>
                  <a:lnTo>
                    <a:pt x="12" y="142"/>
                  </a:lnTo>
                  <a:lnTo>
                    <a:pt x="38" y="168"/>
                  </a:lnTo>
                  <a:lnTo>
                    <a:pt x="44" y="186"/>
                  </a:lnTo>
                  <a:lnTo>
                    <a:pt x="16" y="186"/>
                  </a:lnTo>
                  <a:lnTo>
                    <a:pt x="0" y="204"/>
                  </a:lnTo>
                  <a:lnTo>
                    <a:pt x="0" y="224"/>
                  </a:lnTo>
                  <a:lnTo>
                    <a:pt x="28" y="258"/>
                  </a:lnTo>
                  <a:lnTo>
                    <a:pt x="28" y="286"/>
                  </a:lnTo>
                  <a:lnTo>
                    <a:pt x="40" y="290"/>
                  </a:lnTo>
                  <a:lnTo>
                    <a:pt x="62" y="294"/>
                  </a:lnTo>
                  <a:lnTo>
                    <a:pt x="78" y="308"/>
                  </a:lnTo>
                  <a:lnTo>
                    <a:pt x="78" y="330"/>
                  </a:lnTo>
                  <a:lnTo>
                    <a:pt x="64" y="350"/>
                  </a:lnTo>
                  <a:lnTo>
                    <a:pt x="62" y="376"/>
                  </a:lnTo>
                  <a:lnTo>
                    <a:pt x="86" y="376"/>
                  </a:lnTo>
                  <a:lnTo>
                    <a:pt x="92" y="412"/>
                  </a:lnTo>
                  <a:lnTo>
                    <a:pt x="102" y="434"/>
                  </a:lnTo>
                  <a:lnTo>
                    <a:pt x="108" y="440"/>
                  </a:lnTo>
                  <a:lnTo>
                    <a:pt x="130" y="450"/>
                  </a:lnTo>
                  <a:lnTo>
                    <a:pt x="162" y="456"/>
                  </a:lnTo>
                  <a:lnTo>
                    <a:pt x="192" y="448"/>
                  </a:lnTo>
                  <a:lnTo>
                    <a:pt x="206" y="416"/>
                  </a:lnTo>
                  <a:lnTo>
                    <a:pt x="218" y="396"/>
                  </a:lnTo>
                  <a:lnTo>
                    <a:pt x="230" y="392"/>
                  </a:lnTo>
                  <a:lnTo>
                    <a:pt x="234" y="374"/>
                  </a:lnTo>
                  <a:lnTo>
                    <a:pt x="212" y="364"/>
                  </a:lnTo>
                  <a:lnTo>
                    <a:pt x="182" y="360"/>
                  </a:lnTo>
                  <a:lnTo>
                    <a:pt x="170" y="340"/>
                  </a:lnTo>
                  <a:lnTo>
                    <a:pt x="180" y="318"/>
                  </a:lnTo>
                  <a:lnTo>
                    <a:pt x="188" y="288"/>
                  </a:lnTo>
                  <a:lnTo>
                    <a:pt x="182" y="256"/>
                  </a:lnTo>
                  <a:lnTo>
                    <a:pt x="170" y="244"/>
                  </a:lnTo>
                  <a:lnTo>
                    <a:pt x="184" y="218"/>
                  </a:lnTo>
                  <a:lnTo>
                    <a:pt x="232" y="176"/>
                  </a:lnTo>
                  <a:lnTo>
                    <a:pt x="272" y="156"/>
                  </a:lnTo>
                  <a:lnTo>
                    <a:pt x="284" y="140"/>
                  </a:lnTo>
                  <a:lnTo>
                    <a:pt x="298" y="148"/>
                  </a:lnTo>
                  <a:lnTo>
                    <a:pt x="302" y="162"/>
                  </a:lnTo>
                  <a:lnTo>
                    <a:pt x="326" y="168"/>
                  </a:lnTo>
                  <a:lnTo>
                    <a:pt x="348" y="152"/>
                  </a:lnTo>
                  <a:lnTo>
                    <a:pt x="348" y="120"/>
                  </a:lnTo>
                  <a:lnTo>
                    <a:pt x="364" y="98"/>
                  </a:lnTo>
                  <a:lnTo>
                    <a:pt x="390" y="70"/>
                  </a:lnTo>
                  <a:lnTo>
                    <a:pt x="370" y="62"/>
                  </a:lnTo>
                  <a:lnTo>
                    <a:pt x="334" y="42"/>
                  </a:lnTo>
                  <a:lnTo>
                    <a:pt x="302" y="40"/>
                  </a:lnTo>
                  <a:lnTo>
                    <a:pt x="302" y="24"/>
                  </a:lnTo>
                  <a:lnTo>
                    <a:pt x="284" y="8"/>
                  </a:lnTo>
                  <a:lnTo>
                    <a:pt x="258" y="6"/>
                  </a:lnTo>
                  <a:lnTo>
                    <a:pt x="254" y="14"/>
                  </a:lnTo>
                  <a:lnTo>
                    <a:pt x="224" y="22"/>
                  </a:lnTo>
                  <a:lnTo>
                    <a:pt x="222" y="12"/>
                  </a:lnTo>
                  <a:lnTo>
                    <a:pt x="214" y="0"/>
                  </a:lnTo>
                  <a:lnTo>
                    <a:pt x="198" y="12"/>
                  </a:lnTo>
                  <a:lnTo>
                    <a:pt x="184" y="38"/>
                  </a:lnTo>
                  <a:lnTo>
                    <a:pt x="160" y="42"/>
                  </a:lnTo>
                  <a:lnTo>
                    <a:pt x="138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gray">
            <a:xfrm>
              <a:off x="6428523" y="2687107"/>
              <a:ext cx="1320065" cy="1501891"/>
            </a:xfrm>
            <a:custGeom>
              <a:avLst/>
              <a:gdLst>
                <a:gd name="T0" fmla="*/ 432 w 522"/>
                <a:gd name="T1" fmla="*/ 2 h 594"/>
                <a:gd name="T2" fmla="*/ 388 w 522"/>
                <a:gd name="T3" fmla="*/ 42 h 594"/>
                <a:gd name="T4" fmla="*/ 344 w 522"/>
                <a:gd name="T5" fmla="*/ 32 h 594"/>
                <a:gd name="T6" fmla="*/ 302 w 522"/>
                <a:gd name="T7" fmla="*/ 36 h 594"/>
                <a:gd name="T8" fmla="*/ 230 w 522"/>
                <a:gd name="T9" fmla="*/ 40 h 594"/>
                <a:gd name="T10" fmla="*/ 178 w 522"/>
                <a:gd name="T11" fmla="*/ 90 h 594"/>
                <a:gd name="T12" fmla="*/ 156 w 522"/>
                <a:gd name="T13" fmla="*/ 138 h 594"/>
                <a:gd name="T14" fmla="*/ 128 w 522"/>
                <a:gd name="T15" fmla="*/ 118 h 594"/>
                <a:gd name="T16" fmla="*/ 102 w 522"/>
                <a:gd name="T17" fmla="*/ 126 h 594"/>
                <a:gd name="T18" fmla="*/ 14 w 522"/>
                <a:gd name="T19" fmla="*/ 188 h 594"/>
                <a:gd name="T20" fmla="*/ 12 w 522"/>
                <a:gd name="T21" fmla="*/ 226 h 594"/>
                <a:gd name="T22" fmla="*/ 10 w 522"/>
                <a:gd name="T23" fmla="*/ 288 h 594"/>
                <a:gd name="T24" fmla="*/ 12 w 522"/>
                <a:gd name="T25" fmla="*/ 330 h 594"/>
                <a:gd name="T26" fmla="*/ 64 w 522"/>
                <a:gd name="T27" fmla="*/ 344 h 594"/>
                <a:gd name="T28" fmla="*/ 48 w 522"/>
                <a:gd name="T29" fmla="*/ 366 h 594"/>
                <a:gd name="T30" fmla="*/ 22 w 522"/>
                <a:gd name="T31" fmla="*/ 418 h 594"/>
                <a:gd name="T32" fmla="*/ 18 w 522"/>
                <a:gd name="T33" fmla="*/ 442 h 594"/>
                <a:gd name="T34" fmla="*/ 8 w 522"/>
                <a:gd name="T35" fmla="*/ 474 h 594"/>
                <a:gd name="T36" fmla="*/ 46 w 522"/>
                <a:gd name="T37" fmla="*/ 492 h 594"/>
                <a:gd name="T38" fmla="*/ 92 w 522"/>
                <a:gd name="T39" fmla="*/ 506 h 594"/>
                <a:gd name="T40" fmla="*/ 108 w 522"/>
                <a:gd name="T41" fmla="*/ 558 h 594"/>
                <a:gd name="T42" fmla="*/ 162 w 522"/>
                <a:gd name="T43" fmla="*/ 566 h 594"/>
                <a:gd name="T44" fmla="*/ 166 w 522"/>
                <a:gd name="T45" fmla="*/ 534 h 594"/>
                <a:gd name="T46" fmla="*/ 158 w 522"/>
                <a:gd name="T47" fmla="*/ 474 h 594"/>
                <a:gd name="T48" fmla="*/ 204 w 522"/>
                <a:gd name="T49" fmla="*/ 444 h 594"/>
                <a:gd name="T50" fmla="*/ 260 w 522"/>
                <a:gd name="T51" fmla="*/ 424 h 594"/>
                <a:gd name="T52" fmla="*/ 274 w 522"/>
                <a:gd name="T53" fmla="*/ 458 h 594"/>
                <a:gd name="T54" fmla="*/ 254 w 522"/>
                <a:gd name="T55" fmla="*/ 506 h 594"/>
                <a:gd name="T56" fmla="*/ 226 w 522"/>
                <a:gd name="T57" fmla="*/ 542 h 594"/>
                <a:gd name="T58" fmla="*/ 210 w 522"/>
                <a:gd name="T59" fmla="*/ 560 h 594"/>
                <a:gd name="T60" fmla="*/ 270 w 522"/>
                <a:gd name="T61" fmla="*/ 588 h 594"/>
                <a:gd name="T62" fmla="*/ 306 w 522"/>
                <a:gd name="T63" fmla="*/ 582 h 594"/>
                <a:gd name="T64" fmla="*/ 358 w 522"/>
                <a:gd name="T65" fmla="*/ 558 h 594"/>
                <a:gd name="T66" fmla="*/ 408 w 522"/>
                <a:gd name="T67" fmla="*/ 528 h 594"/>
                <a:gd name="T68" fmla="*/ 448 w 522"/>
                <a:gd name="T69" fmla="*/ 558 h 594"/>
                <a:gd name="T70" fmla="*/ 490 w 522"/>
                <a:gd name="T71" fmla="*/ 564 h 594"/>
                <a:gd name="T72" fmla="*/ 504 w 522"/>
                <a:gd name="T73" fmla="*/ 488 h 594"/>
                <a:gd name="T74" fmla="*/ 516 w 522"/>
                <a:gd name="T75" fmla="*/ 446 h 594"/>
                <a:gd name="T76" fmla="*/ 520 w 522"/>
                <a:gd name="T77" fmla="*/ 398 h 594"/>
                <a:gd name="T78" fmla="*/ 484 w 522"/>
                <a:gd name="T79" fmla="*/ 416 h 594"/>
                <a:gd name="T80" fmla="*/ 474 w 522"/>
                <a:gd name="T81" fmla="*/ 392 h 594"/>
                <a:gd name="T82" fmla="*/ 464 w 522"/>
                <a:gd name="T83" fmla="*/ 356 h 594"/>
                <a:gd name="T84" fmla="*/ 478 w 522"/>
                <a:gd name="T85" fmla="*/ 266 h 594"/>
                <a:gd name="T86" fmla="*/ 492 w 522"/>
                <a:gd name="T87" fmla="*/ 168 h 594"/>
                <a:gd name="T88" fmla="*/ 474 w 522"/>
                <a:gd name="T89" fmla="*/ 106 h 594"/>
                <a:gd name="T90" fmla="*/ 474 w 522"/>
                <a:gd name="T91" fmla="*/ 34 h 594"/>
                <a:gd name="T92" fmla="*/ 448 w 522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2" h="594">
                  <a:moveTo>
                    <a:pt x="448" y="0"/>
                  </a:moveTo>
                  <a:lnTo>
                    <a:pt x="432" y="2"/>
                  </a:lnTo>
                  <a:lnTo>
                    <a:pt x="408" y="28"/>
                  </a:lnTo>
                  <a:lnTo>
                    <a:pt x="388" y="42"/>
                  </a:lnTo>
                  <a:lnTo>
                    <a:pt x="366" y="34"/>
                  </a:lnTo>
                  <a:lnTo>
                    <a:pt x="344" y="32"/>
                  </a:lnTo>
                  <a:lnTo>
                    <a:pt x="314" y="44"/>
                  </a:lnTo>
                  <a:lnTo>
                    <a:pt x="302" y="36"/>
                  </a:lnTo>
                  <a:lnTo>
                    <a:pt x="274" y="36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78" y="90"/>
                  </a:lnTo>
                  <a:lnTo>
                    <a:pt x="178" y="122"/>
                  </a:lnTo>
                  <a:lnTo>
                    <a:pt x="156" y="138"/>
                  </a:lnTo>
                  <a:lnTo>
                    <a:pt x="132" y="132"/>
                  </a:lnTo>
                  <a:lnTo>
                    <a:pt x="128" y="118"/>
                  </a:lnTo>
                  <a:lnTo>
                    <a:pt x="114" y="110"/>
                  </a:lnTo>
                  <a:lnTo>
                    <a:pt x="102" y="126"/>
                  </a:lnTo>
                  <a:lnTo>
                    <a:pt x="64" y="146"/>
                  </a:lnTo>
                  <a:lnTo>
                    <a:pt x="14" y="188"/>
                  </a:lnTo>
                  <a:lnTo>
                    <a:pt x="0" y="214"/>
                  </a:lnTo>
                  <a:lnTo>
                    <a:pt x="12" y="226"/>
                  </a:lnTo>
                  <a:lnTo>
                    <a:pt x="18" y="258"/>
                  </a:lnTo>
                  <a:lnTo>
                    <a:pt x="10" y="288"/>
                  </a:lnTo>
                  <a:lnTo>
                    <a:pt x="0" y="310"/>
                  </a:lnTo>
                  <a:lnTo>
                    <a:pt x="12" y="330"/>
                  </a:lnTo>
                  <a:lnTo>
                    <a:pt x="42" y="334"/>
                  </a:lnTo>
                  <a:lnTo>
                    <a:pt x="64" y="344"/>
                  </a:lnTo>
                  <a:lnTo>
                    <a:pt x="60" y="362"/>
                  </a:lnTo>
                  <a:lnTo>
                    <a:pt x="48" y="366"/>
                  </a:lnTo>
                  <a:lnTo>
                    <a:pt x="36" y="386"/>
                  </a:lnTo>
                  <a:lnTo>
                    <a:pt x="22" y="418"/>
                  </a:lnTo>
                  <a:lnTo>
                    <a:pt x="8" y="422"/>
                  </a:lnTo>
                  <a:lnTo>
                    <a:pt x="18" y="442"/>
                  </a:lnTo>
                  <a:lnTo>
                    <a:pt x="16" y="460"/>
                  </a:lnTo>
                  <a:lnTo>
                    <a:pt x="8" y="474"/>
                  </a:lnTo>
                  <a:lnTo>
                    <a:pt x="36" y="482"/>
                  </a:lnTo>
                  <a:lnTo>
                    <a:pt x="46" y="492"/>
                  </a:lnTo>
                  <a:lnTo>
                    <a:pt x="76" y="492"/>
                  </a:lnTo>
                  <a:lnTo>
                    <a:pt x="92" y="506"/>
                  </a:lnTo>
                  <a:lnTo>
                    <a:pt x="108" y="530"/>
                  </a:lnTo>
                  <a:lnTo>
                    <a:pt x="108" y="558"/>
                  </a:lnTo>
                  <a:lnTo>
                    <a:pt x="126" y="568"/>
                  </a:lnTo>
                  <a:lnTo>
                    <a:pt x="162" y="566"/>
                  </a:lnTo>
                  <a:lnTo>
                    <a:pt x="156" y="548"/>
                  </a:lnTo>
                  <a:lnTo>
                    <a:pt x="166" y="534"/>
                  </a:lnTo>
                  <a:lnTo>
                    <a:pt x="168" y="486"/>
                  </a:lnTo>
                  <a:lnTo>
                    <a:pt x="158" y="474"/>
                  </a:lnTo>
                  <a:lnTo>
                    <a:pt x="178" y="448"/>
                  </a:lnTo>
                  <a:lnTo>
                    <a:pt x="204" y="444"/>
                  </a:lnTo>
                  <a:lnTo>
                    <a:pt x="220" y="424"/>
                  </a:lnTo>
                  <a:lnTo>
                    <a:pt x="260" y="424"/>
                  </a:lnTo>
                  <a:lnTo>
                    <a:pt x="274" y="438"/>
                  </a:lnTo>
                  <a:lnTo>
                    <a:pt x="274" y="458"/>
                  </a:lnTo>
                  <a:lnTo>
                    <a:pt x="280" y="474"/>
                  </a:lnTo>
                  <a:lnTo>
                    <a:pt x="254" y="506"/>
                  </a:lnTo>
                  <a:lnTo>
                    <a:pt x="248" y="528"/>
                  </a:lnTo>
                  <a:lnTo>
                    <a:pt x="226" y="542"/>
                  </a:lnTo>
                  <a:lnTo>
                    <a:pt x="214" y="542"/>
                  </a:lnTo>
                  <a:lnTo>
                    <a:pt x="210" y="560"/>
                  </a:lnTo>
                  <a:lnTo>
                    <a:pt x="232" y="582"/>
                  </a:lnTo>
                  <a:lnTo>
                    <a:pt x="270" y="588"/>
                  </a:lnTo>
                  <a:lnTo>
                    <a:pt x="292" y="594"/>
                  </a:lnTo>
                  <a:lnTo>
                    <a:pt x="306" y="582"/>
                  </a:lnTo>
                  <a:lnTo>
                    <a:pt x="330" y="556"/>
                  </a:lnTo>
                  <a:lnTo>
                    <a:pt x="358" y="558"/>
                  </a:lnTo>
                  <a:lnTo>
                    <a:pt x="378" y="540"/>
                  </a:lnTo>
                  <a:lnTo>
                    <a:pt x="408" y="528"/>
                  </a:lnTo>
                  <a:lnTo>
                    <a:pt x="428" y="542"/>
                  </a:lnTo>
                  <a:lnTo>
                    <a:pt x="448" y="558"/>
                  </a:lnTo>
                  <a:lnTo>
                    <a:pt x="470" y="542"/>
                  </a:lnTo>
                  <a:lnTo>
                    <a:pt x="490" y="564"/>
                  </a:lnTo>
                  <a:lnTo>
                    <a:pt x="498" y="544"/>
                  </a:lnTo>
                  <a:lnTo>
                    <a:pt x="504" y="488"/>
                  </a:lnTo>
                  <a:lnTo>
                    <a:pt x="514" y="480"/>
                  </a:lnTo>
                  <a:lnTo>
                    <a:pt x="516" y="446"/>
                  </a:lnTo>
                  <a:lnTo>
                    <a:pt x="522" y="434"/>
                  </a:lnTo>
                  <a:lnTo>
                    <a:pt x="520" y="398"/>
                  </a:lnTo>
                  <a:lnTo>
                    <a:pt x="510" y="390"/>
                  </a:lnTo>
                  <a:lnTo>
                    <a:pt x="484" y="416"/>
                  </a:lnTo>
                  <a:lnTo>
                    <a:pt x="466" y="416"/>
                  </a:lnTo>
                  <a:lnTo>
                    <a:pt x="474" y="392"/>
                  </a:lnTo>
                  <a:lnTo>
                    <a:pt x="474" y="372"/>
                  </a:lnTo>
                  <a:lnTo>
                    <a:pt x="464" y="356"/>
                  </a:lnTo>
                  <a:lnTo>
                    <a:pt x="464" y="290"/>
                  </a:lnTo>
                  <a:lnTo>
                    <a:pt x="478" y="266"/>
                  </a:lnTo>
                  <a:lnTo>
                    <a:pt x="474" y="184"/>
                  </a:lnTo>
                  <a:lnTo>
                    <a:pt x="492" y="168"/>
                  </a:lnTo>
                  <a:lnTo>
                    <a:pt x="486" y="124"/>
                  </a:lnTo>
                  <a:lnTo>
                    <a:pt x="474" y="106"/>
                  </a:lnTo>
                  <a:lnTo>
                    <a:pt x="466" y="60"/>
                  </a:lnTo>
                  <a:lnTo>
                    <a:pt x="474" y="34"/>
                  </a:lnTo>
                  <a:lnTo>
                    <a:pt x="456" y="12"/>
                  </a:lnTo>
                  <a:lnTo>
                    <a:pt x="44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gray">
            <a:xfrm>
              <a:off x="6428523" y="2687107"/>
              <a:ext cx="1320065" cy="1501891"/>
            </a:xfrm>
            <a:custGeom>
              <a:avLst/>
              <a:gdLst>
                <a:gd name="T0" fmla="*/ 432 w 522"/>
                <a:gd name="T1" fmla="*/ 2 h 594"/>
                <a:gd name="T2" fmla="*/ 388 w 522"/>
                <a:gd name="T3" fmla="*/ 42 h 594"/>
                <a:gd name="T4" fmla="*/ 344 w 522"/>
                <a:gd name="T5" fmla="*/ 32 h 594"/>
                <a:gd name="T6" fmla="*/ 302 w 522"/>
                <a:gd name="T7" fmla="*/ 36 h 594"/>
                <a:gd name="T8" fmla="*/ 230 w 522"/>
                <a:gd name="T9" fmla="*/ 40 h 594"/>
                <a:gd name="T10" fmla="*/ 178 w 522"/>
                <a:gd name="T11" fmla="*/ 90 h 594"/>
                <a:gd name="T12" fmla="*/ 156 w 522"/>
                <a:gd name="T13" fmla="*/ 138 h 594"/>
                <a:gd name="T14" fmla="*/ 128 w 522"/>
                <a:gd name="T15" fmla="*/ 118 h 594"/>
                <a:gd name="T16" fmla="*/ 102 w 522"/>
                <a:gd name="T17" fmla="*/ 126 h 594"/>
                <a:gd name="T18" fmla="*/ 14 w 522"/>
                <a:gd name="T19" fmla="*/ 188 h 594"/>
                <a:gd name="T20" fmla="*/ 12 w 522"/>
                <a:gd name="T21" fmla="*/ 226 h 594"/>
                <a:gd name="T22" fmla="*/ 10 w 522"/>
                <a:gd name="T23" fmla="*/ 288 h 594"/>
                <a:gd name="T24" fmla="*/ 12 w 522"/>
                <a:gd name="T25" fmla="*/ 330 h 594"/>
                <a:gd name="T26" fmla="*/ 64 w 522"/>
                <a:gd name="T27" fmla="*/ 344 h 594"/>
                <a:gd name="T28" fmla="*/ 48 w 522"/>
                <a:gd name="T29" fmla="*/ 366 h 594"/>
                <a:gd name="T30" fmla="*/ 22 w 522"/>
                <a:gd name="T31" fmla="*/ 418 h 594"/>
                <a:gd name="T32" fmla="*/ 18 w 522"/>
                <a:gd name="T33" fmla="*/ 442 h 594"/>
                <a:gd name="T34" fmla="*/ 8 w 522"/>
                <a:gd name="T35" fmla="*/ 474 h 594"/>
                <a:gd name="T36" fmla="*/ 46 w 522"/>
                <a:gd name="T37" fmla="*/ 492 h 594"/>
                <a:gd name="T38" fmla="*/ 92 w 522"/>
                <a:gd name="T39" fmla="*/ 506 h 594"/>
                <a:gd name="T40" fmla="*/ 108 w 522"/>
                <a:gd name="T41" fmla="*/ 558 h 594"/>
                <a:gd name="T42" fmla="*/ 162 w 522"/>
                <a:gd name="T43" fmla="*/ 566 h 594"/>
                <a:gd name="T44" fmla="*/ 166 w 522"/>
                <a:gd name="T45" fmla="*/ 534 h 594"/>
                <a:gd name="T46" fmla="*/ 158 w 522"/>
                <a:gd name="T47" fmla="*/ 474 h 594"/>
                <a:gd name="T48" fmla="*/ 204 w 522"/>
                <a:gd name="T49" fmla="*/ 444 h 594"/>
                <a:gd name="T50" fmla="*/ 260 w 522"/>
                <a:gd name="T51" fmla="*/ 424 h 594"/>
                <a:gd name="T52" fmla="*/ 274 w 522"/>
                <a:gd name="T53" fmla="*/ 458 h 594"/>
                <a:gd name="T54" fmla="*/ 254 w 522"/>
                <a:gd name="T55" fmla="*/ 506 h 594"/>
                <a:gd name="T56" fmla="*/ 226 w 522"/>
                <a:gd name="T57" fmla="*/ 542 h 594"/>
                <a:gd name="T58" fmla="*/ 210 w 522"/>
                <a:gd name="T59" fmla="*/ 560 h 594"/>
                <a:gd name="T60" fmla="*/ 270 w 522"/>
                <a:gd name="T61" fmla="*/ 588 h 594"/>
                <a:gd name="T62" fmla="*/ 306 w 522"/>
                <a:gd name="T63" fmla="*/ 582 h 594"/>
                <a:gd name="T64" fmla="*/ 358 w 522"/>
                <a:gd name="T65" fmla="*/ 558 h 594"/>
                <a:gd name="T66" fmla="*/ 408 w 522"/>
                <a:gd name="T67" fmla="*/ 528 h 594"/>
                <a:gd name="T68" fmla="*/ 448 w 522"/>
                <a:gd name="T69" fmla="*/ 558 h 594"/>
                <a:gd name="T70" fmla="*/ 490 w 522"/>
                <a:gd name="T71" fmla="*/ 564 h 594"/>
                <a:gd name="T72" fmla="*/ 504 w 522"/>
                <a:gd name="T73" fmla="*/ 488 h 594"/>
                <a:gd name="T74" fmla="*/ 516 w 522"/>
                <a:gd name="T75" fmla="*/ 446 h 594"/>
                <a:gd name="T76" fmla="*/ 520 w 522"/>
                <a:gd name="T77" fmla="*/ 398 h 594"/>
                <a:gd name="T78" fmla="*/ 484 w 522"/>
                <a:gd name="T79" fmla="*/ 416 h 594"/>
                <a:gd name="T80" fmla="*/ 474 w 522"/>
                <a:gd name="T81" fmla="*/ 392 h 594"/>
                <a:gd name="T82" fmla="*/ 464 w 522"/>
                <a:gd name="T83" fmla="*/ 356 h 594"/>
                <a:gd name="T84" fmla="*/ 478 w 522"/>
                <a:gd name="T85" fmla="*/ 266 h 594"/>
                <a:gd name="T86" fmla="*/ 492 w 522"/>
                <a:gd name="T87" fmla="*/ 168 h 594"/>
                <a:gd name="T88" fmla="*/ 474 w 522"/>
                <a:gd name="T89" fmla="*/ 106 h 594"/>
                <a:gd name="T90" fmla="*/ 474 w 522"/>
                <a:gd name="T91" fmla="*/ 34 h 594"/>
                <a:gd name="T92" fmla="*/ 448 w 522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2" h="594">
                  <a:moveTo>
                    <a:pt x="448" y="0"/>
                  </a:moveTo>
                  <a:lnTo>
                    <a:pt x="432" y="2"/>
                  </a:lnTo>
                  <a:lnTo>
                    <a:pt x="408" y="28"/>
                  </a:lnTo>
                  <a:lnTo>
                    <a:pt x="388" y="42"/>
                  </a:lnTo>
                  <a:lnTo>
                    <a:pt x="366" y="34"/>
                  </a:lnTo>
                  <a:lnTo>
                    <a:pt x="344" y="32"/>
                  </a:lnTo>
                  <a:lnTo>
                    <a:pt x="314" y="44"/>
                  </a:lnTo>
                  <a:lnTo>
                    <a:pt x="302" y="36"/>
                  </a:lnTo>
                  <a:lnTo>
                    <a:pt x="274" y="36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78" y="90"/>
                  </a:lnTo>
                  <a:lnTo>
                    <a:pt x="178" y="122"/>
                  </a:lnTo>
                  <a:lnTo>
                    <a:pt x="156" y="138"/>
                  </a:lnTo>
                  <a:lnTo>
                    <a:pt x="132" y="132"/>
                  </a:lnTo>
                  <a:lnTo>
                    <a:pt x="128" y="118"/>
                  </a:lnTo>
                  <a:lnTo>
                    <a:pt x="114" y="110"/>
                  </a:lnTo>
                  <a:lnTo>
                    <a:pt x="102" y="126"/>
                  </a:lnTo>
                  <a:lnTo>
                    <a:pt x="64" y="146"/>
                  </a:lnTo>
                  <a:lnTo>
                    <a:pt x="14" y="188"/>
                  </a:lnTo>
                  <a:lnTo>
                    <a:pt x="0" y="214"/>
                  </a:lnTo>
                  <a:lnTo>
                    <a:pt x="12" y="226"/>
                  </a:lnTo>
                  <a:lnTo>
                    <a:pt x="18" y="258"/>
                  </a:lnTo>
                  <a:lnTo>
                    <a:pt x="10" y="288"/>
                  </a:lnTo>
                  <a:lnTo>
                    <a:pt x="0" y="310"/>
                  </a:lnTo>
                  <a:lnTo>
                    <a:pt x="12" y="330"/>
                  </a:lnTo>
                  <a:lnTo>
                    <a:pt x="42" y="334"/>
                  </a:lnTo>
                  <a:lnTo>
                    <a:pt x="64" y="344"/>
                  </a:lnTo>
                  <a:lnTo>
                    <a:pt x="60" y="362"/>
                  </a:lnTo>
                  <a:lnTo>
                    <a:pt x="48" y="366"/>
                  </a:lnTo>
                  <a:lnTo>
                    <a:pt x="36" y="386"/>
                  </a:lnTo>
                  <a:lnTo>
                    <a:pt x="22" y="418"/>
                  </a:lnTo>
                  <a:lnTo>
                    <a:pt x="8" y="422"/>
                  </a:lnTo>
                  <a:lnTo>
                    <a:pt x="18" y="442"/>
                  </a:lnTo>
                  <a:lnTo>
                    <a:pt x="16" y="460"/>
                  </a:lnTo>
                  <a:lnTo>
                    <a:pt x="8" y="474"/>
                  </a:lnTo>
                  <a:lnTo>
                    <a:pt x="36" y="482"/>
                  </a:lnTo>
                  <a:lnTo>
                    <a:pt x="46" y="492"/>
                  </a:lnTo>
                  <a:lnTo>
                    <a:pt x="76" y="492"/>
                  </a:lnTo>
                  <a:lnTo>
                    <a:pt x="92" y="506"/>
                  </a:lnTo>
                  <a:lnTo>
                    <a:pt x="108" y="530"/>
                  </a:lnTo>
                  <a:lnTo>
                    <a:pt x="108" y="558"/>
                  </a:lnTo>
                  <a:lnTo>
                    <a:pt x="126" y="568"/>
                  </a:lnTo>
                  <a:lnTo>
                    <a:pt x="162" y="566"/>
                  </a:lnTo>
                  <a:lnTo>
                    <a:pt x="156" y="548"/>
                  </a:lnTo>
                  <a:lnTo>
                    <a:pt x="166" y="534"/>
                  </a:lnTo>
                  <a:lnTo>
                    <a:pt x="168" y="486"/>
                  </a:lnTo>
                  <a:lnTo>
                    <a:pt x="158" y="474"/>
                  </a:lnTo>
                  <a:lnTo>
                    <a:pt x="178" y="448"/>
                  </a:lnTo>
                  <a:lnTo>
                    <a:pt x="204" y="444"/>
                  </a:lnTo>
                  <a:lnTo>
                    <a:pt x="220" y="424"/>
                  </a:lnTo>
                  <a:lnTo>
                    <a:pt x="260" y="424"/>
                  </a:lnTo>
                  <a:lnTo>
                    <a:pt x="274" y="438"/>
                  </a:lnTo>
                  <a:lnTo>
                    <a:pt x="274" y="458"/>
                  </a:lnTo>
                  <a:lnTo>
                    <a:pt x="280" y="474"/>
                  </a:lnTo>
                  <a:lnTo>
                    <a:pt x="254" y="506"/>
                  </a:lnTo>
                  <a:lnTo>
                    <a:pt x="248" y="528"/>
                  </a:lnTo>
                  <a:lnTo>
                    <a:pt x="226" y="542"/>
                  </a:lnTo>
                  <a:lnTo>
                    <a:pt x="214" y="542"/>
                  </a:lnTo>
                  <a:lnTo>
                    <a:pt x="210" y="560"/>
                  </a:lnTo>
                  <a:lnTo>
                    <a:pt x="232" y="582"/>
                  </a:lnTo>
                  <a:lnTo>
                    <a:pt x="270" y="588"/>
                  </a:lnTo>
                  <a:lnTo>
                    <a:pt x="292" y="594"/>
                  </a:lnTo>
                  <a:lnTo>
                    <a:pt x="306" y="582"/>
                  </a:lnTo>
                  <a:lnTo>
                    <a:pt x="330" y="556"/>
                  </a:lnTo>
                  <a:lnTo>
                    <a:pt x="358" y="558"/>
                  </a:lnTo>
                  <a:lnTo>
                    <a:pt x="378" y="540"/>
                  </a:lnTo>
                  <a:lnTo>
                    <a:pt x="408" y="528"/>
                  </a:lnTo>
                  <a:lnTo>
                    <a:pt x="428" y="542"/>
                  </a:lnTo>
                  <a:lnTo>
                    <a:pt x="448" y="558"/>
                  </a:lnTo>
                  <a:lnTo>
                    <a:pt x="470" y="542"/>
                  </a:lnTo>
                  <a:lnTo>
                    <a:pt x="490" y="564"/>
                  </a:lnTo>
                  <a:lnTo>
                    <a:pt x="498" y="544"/>
                  </a:lnTo>
                  <a:lnTo>
                    <a:pt x="504" y="488"/>
                  </a:lnTo>
                  <a:lnTo>
                    <a:pt x="514" y="480"/>
                  </a:lnTo>
                  <a:lnTo>
                    <a:pt x="516" y="446"/>
                  </a:lnTo>
                  <a:lnTo>
                    <a:pt x="522" y="434"/>
                  </a:lnTo>
                  <a:lnTo>
                    <a:pt x="520" y="398"/>
                  </a:lnTo>
                  <a:lnTo>
                    <a:pt x="510" y="390"/>
                  </a:lnTo>
                  <a:lnTo>
                    <a:pt x="484" y="416"/>
                  </a:lnTo>
                  <a:lnTo>
                    <a:pt x="466" y="416"/>
                  </a:lnTo>
                  <a:lnTo>
                    <a:pt x="474" y="392"/>
                  </a:lnTo>
                  <a:lnTo>
                    <a:pt x="474" y="372"/>
                  </a:lnTo>
                  <a:lnTo>
                    <a:pt x="464" y="356"/>
                  </a:lnTo>
                  <a:lnTo>
                    <a:pt x="464" y="290"/>
                  </a:lnTo>
                  <a:lnTo>
                    <a:pt x="478" y="266"/>
                  </a:lnTo>
                  <a:lnTo>
                    <a:pt x="474" y="184"/>
                  </a:lnTo>
                  <a:lnTo>
                    <a:pt x="492" y="168"/>
                  </a:lnTo>
                  <a:lnTo>
                    <a:pt x="486" y="124"/>
                  </a:lnTo>
                  <a:lnTo>
                    <a:pt x="474" y="106"/>
                  </a:lnTo>
                  <a:lnTo>
                    <a:pt x="466" y="60"/>
                  </a:lnTo>
                  <a:lnTo>
                    <a:pt x="474" y="34"/>
                  </a:lnTo>
                  <a:lnTo>
                    <a:pt x="456" y="12"/>
                  </a:lnTo>
                  <a:lnTo>
                    <a:pt x="44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gray">
            <a:xfrm>
              <a:off x="5341114" y="3622629"/>
              <a:ext cx="1132929" cy="814156"/>
            </a:xfrm>
            <a:custGeom>
              <a:avLst/>
              <a:gdLst>
                <a:gd name="T0" fmla="*/ 66 w 448"/>
                <a:gd name="T1" fmla="*/ 60 h 322"/>
                <a:gd name="T2" fmla="*/ 30 w 448"/>
                <a:gd name="T3" fmla="*/ 64 h 322"/>
                <a:gd name="T4" fmla="*/ 32 w 448"/>
                <a:gd name="T5" fmla="*/ 80 h 322"/>
                <a:gd name="T6" fmla="*/ 54 w 448"/>
                <a:gd name="T7" fmla="*/ 92 h 322"/>
                <a:gd name="T8" fmla="*/ 60 w 448"/>
                <a:gd name="T9" fmla="*/ 130 h 322"/>
                <a:gd name="T10" fmla="*/ 52 w 448"/>
                <a:gd name="T11" fmla="*/ 162 h 322"/>
                <a:gd name="T12" fmla="*/ 26 w 448"/>
                <a:gd name="T13" fmla="*/ 178 h 322"/>
                <a:gd name="T14" fmla="*/ 12 w 448"/>
                <a:gd name="T15" fmla="*/ 190 h 322"/>
                <a:gd name="T16" fmla="*/ 14 w 448"/>
                <a:gd name="T17" fmla="*/ 226 h 322"/>
                <a:gd name="T18" fmla="*/ 0 w 448"/>
                <a:gd name="T19" fmla="*/ 242 h 322"/>
                <a:gd name="T20" fmla="*/ 0 w 448"/>
                <a:gd name="T21" fmla="*/ 270 h 322"/>
                <a:gd name="T22" fmla="*/ 24 w 448"/>
                <a:gd name="T23" fmla="*/ 292 h 322"/>
                <a:gd name="T24" fmla="*/ 32 w 448"/>
                <a:gd name="T25" fmla="*/ 314 h 322"/>
                <a:gd name="T26" fmla="*/ 54 w 448"/>
                <a:gd name="T27" fmla="*/ 310 h 322"/>
                <a:gd name="T28" fmla="*/ 88 w 448"/>
                <a:gd name="T29" fmla="*/ 292 h 322"/>
                <a:gd name="T30" fmla="*/ 114 w 448"/>
                <a:gd name="T31" fmla="*/ 260 h 322"/>
                <a:gd name="T32" fmla="*/ 130 w 448"/>
                <a:gd name="T33" fmla="*/ 256 h 322"/>
                <a:gd name="T34" fmla="*/ 152 w 448"/>
                <a:gd name="T35" fmla="*/ 276 h 322"/>
                <a:gd name="T36" fmla="*/ 176 w 448"/>
                <a:gd name="T37" fmla="*/ 286 h 322"/>
                <a:gd name="T38" fmla="*/ 190 w 448"/>
                <a:gd name="T39" fmla="*/ 302 h 322"/>
                <a:gd name="T40" fmla="*/ 194 w 448"/>
                <a:gd name="T41" fmla="*/ 322 h 322"/>
                <a:gd name="T42" fmla="*/ 228 w 448"/>
                <a:gd name="T43" fmla="*/ 320 h 322"/>
                <a:gd name="T44" fmla="*/ 254 w 448"/>
                <a:gd name="T45" fmla="*/ 310 h 322"/>
                <a:gd name="T46" fmla="*/ 276 w 448"/>
                <a:gd name="T47" fmla="*/ 320 h 322"/>
                <a:gd name="T48" fmla="*/ 300 w 448"/>
                <a:gd name="T49" fmla="*/ 318 h 322"/>
                <a:gd name="T50" fmla="*/ 314 w 448"/>
                <a:gd name="T51" fmla="*/ 302 h 322"/>
                <a:gd name="T52" fmla="*/ 338 w 448"/>
                <a:gd name="T53" fmla="*/ 304 h 322"/>
                <a:gd name="T54" fmla="*/ 352 w 448"/>
                <a:gd name="T55" fmla="*/ 316 h 322"/>
                <a:gd name="T56" fmla="*/ 374 w 448"/>
                <a:gd name="T57" fmla="*/ 288 h 322"/>
                <a:gd name="T58" fmla="*/ 376 w 448"/>
                <a:gd name="T59" fmla="*/ 252 h 322"/>
                <a:gd name="T60" fmla="*/ 358 w 448"/>
                <a:gd name="T61" fmla="*/ 232 h 322"/>
                <a:gd name="T62" fmla="*/ 360 w 448"/>
                <a:gd name="T63" fmla="*/ 200 h 322"/>
                <a:gd name="T64" fmla="*/ 370 w 448"/>
                <a:gd name="T65" fmla="*/ 186 h 322"/>
                <a:gd name="T66" fmla="*/ 378 w 448"/>
                <a:gd name="T67" fmla="*/ 142 h 322"/>
                <a:gd name="T68" fmla="*/ 406 w 448"/>
                <a:gd name="T69" fmla="*/ 128 h 322"/>
                <a:gd name="T70" fmla="*/ 426 w 448"/>
                <a:gd name="T71" fmla="*/ 108 h 322"/>
                <a:gd name="T72" fmla="*/ 438 w 448"/>
                <a:gd name="T73" fmla="*/ 104 h 322"/>
                <a:gd name="T74" fmla="*/ 446 w 448"/>
                <a:gd name="T75" fmla="*/ 90 h 322"/>
                <a:gd name="T76" fmla="*/ 448 w 448"/>
                <a:gd name="T77" fmla="*/ 72 h 322"/>
                <a:gd name="T78" fmla="*/ 438 w 448"/>
                <a:gd name="T79" fmla="*/ 52 h 322"/>
                <a:gd name="T80" fmla="*/ 422 w 448"/>
                <a:gd name="T81" fmla="*/ 56 h 322"/>
                <a:gd name="T82" fmla="*/ 394 w 448"/>
                <a:gd name="T83" fmla="*/ 52 h 322"/>
                <a:gd name="T84" fmla="*/ 376 w 448"/>
                <a:gd name="T85" fmla="*/ 44 h 322"/>
                <a:gd name="T86" fmla="*/ 368 w 448"/>
                <a:gd name="T87" fmla="*/ 40 h 322"/>
                <a:gd name="T88" fmla="*/ 366 w 448"/>
                <a:gd name="T89" fmla="*/ 54 h 322"/>
                <a:gd name="T90" fmla="*/ 340 w 448"/>
                <a:gd name="T91" fmla="*/ 68 h 322"/>
                <a:gd name="T92" fmla="*/ 314 w 448"/>
                <a:gd name="T93" fmla="*/ 68 h 322"/>
                <a:gd name="T94" fmla="*/ 294 w 448"/>
                <a:gd name="T95" fmla="*/ 46 h 322"/>
                <a:gd name="T96" fmla="*/ 276 w 448"/>
                <a:gd name="T97" fmla="*/ 20 h 322"/>
                <a:gd name="T98" fmla="*/ 242 w 448"/>
                <a:gd name="T99" fmla="*/ 22 h 322"/>
                <a:gd name="T100" fmla="*/ 224 w 448"/>
                <a:gd name="T101" fmla="*/ 36 h 322"/>
                <a:gd name="T102" fmla="*/ 208 w 448"/>
                <a:gd name="T103" fmla="*/ 46 h 322"/>
                <a:gd name="T104" fmla="*/ 190 w 448"/>
                <a:gd name="T105" fmla="*/ 34 h 322"/>
                <a:gd name="T106" fmla="*/ 192 w 448"/>
                <a:gd name="T107" fmla="*/ 10 h 322"/>
                <a:gd name="T108" fmla="*/ 176 w 448"/>
                <a:gd name="T109" fmla="*/ 0 h 322"/>
                <a:gd name="T110" fmla="*/ 148 w 448"/>
                <a:gd name="T111" fmla="*/ 2 h 322"/>
                <a:gd name="T112" fmla="*/ 140 w 448"/>
                <a:gd name="T113" fmla="*/ 14 h 322"/>
                <a:gd name="T114" fmla="*/ 140 w 448"/>
                <a:gd name="T115" fmla="*/ 32 h 322"/>
                <a:gd name="T116" fmla="*/ 114 w 448"/>
                <a:gd name="T117" fmla="*/ 52 h 322"/>
                <a:gd name="T118" fmla="*/ 90 w 448"/>
                <a:gd name="T119" fmla="*/ 64 h 322"/>
                <a:gd name="T120" fmla="*/ 66 w 448"/>
                <a:gd name="T121" fmla="*/ 6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322">
                  <a:moveTo>
                    <a:pt x="66" y="60"/>
                  </a:moveTo>
                  <a:lnTo>
                    <a:pt x="30" y="64"/>
                  </a:lnTo>
                  <a:lnTo>
                    <a:pt x="32" y="80"/>
                  </a:lnTo>
                  <a:lnTo>
                    <a:pt x="54" y="92"/>
                  </a:lnTo>
                  <a:lnTo>
                    <a:pt x="60" y="130"/>
                  </a:lnTo>
                  <a:lnTo>
                    <a:pt x="52" y="162"/>
                  </a:lnTo>
                  <a:lnTo>
                    <a:pt x="26" y="178"/>
                  </a:lnTo>
                  <a:lnTo>
                    <a:pt x="12" y="190"/>
                  </a:lnTo>
                  <a:lnTo>
                    <a:pt x="14" y="226"/>
                  </a:lnTo>
                  <a:lnTo>
                    <a:pt x="0" y="242"/>
                  </a:lnTo>
                  <a:lnTo>
                    <a:pt x="0" y="270"/>
                  </a:lnTo>
                  <a:lnTo>
                    <a:pt x="24" y="292"/>
                  </a:lnTo>
                  <a:lnTo>
                    <a:pt x="32" y="314"/>
                  </a:lnTo>
                  <a:lnTo>
                    <a:pt x="54" y="310"/>
                  </a:lnTo>
                  <a:lnTo>
                    <a:pt x="88" y="292"/>
                  </a:lnTo>
                  <a:lnTo>
                    <a:pt x="114" y="260"/>
                  </a:lnTo>
                  <a:lnTo>
                    <a:pt x="130" y="256"/>
                  </a:lnTo>
                  <a:lnTo>
                    <a:pt x="152" y="276"/>
                  </a:lnTo>
                  <a:lnTo>
                    <a:pt x="176" y="286"/>
                  </a:lnTo>
                  <a:lnTo>
                    <a:pt x="190" y="302"/>
                  </a:lnTo>
                  <a:lnTo>
                    <a:pt x="194" y="322"/>
                  </a:lnTo>
                  <a:lnTo>
                    <a:pt x="228" y="320"/>
                  </a:lnTo>
                  <a:lnTo>
                    <a:pt x="254" y="310"/>
                  </a:lnTo>
                  <a:lnTo>
                    <a:pt x="276" y="320"/>
                  </a:lnTo>
                  <a:lnTo>
                    <a:pt x="300" y="318"/>
                  </a:lnTo>
                  <a:lnTo>
                    <a:pt x="314" y="302"/>
                  </a:lnTo>
                  <a:lnTo>
                    <a:pt x="338" y="304"/>
                  </a:lnTo>
                  <a:lnTo>
                    <a:pt x="352" y="316"/>
                  </a:lnTo>
                  <a:lnTo>
                    <a:pt x="374" y="288"/>
                  </a:lnTo>
                  <a:lnTo>
                    <a:pt x="376" y="252"/>
                  </a:lnTo>
                  <a:lnTo>
                    <a:pt x="358" y="232"/>
                  </a:lnTo>
                  <a:lnTo>
                    <a:pt x="360" y="200"/>
                  </a:lnTo>
                  <a:lnTo>
                    <a:pt x="370" y="186"/>
                  </a:lnTo>
                  <a:lnTo>
                    <a:pt x="378" y="142"/>
                  </a:lnTo>
                  <a:lnTo>
                    <a:pt x="406" y="128"/>
                  </a:lnTo>
                  <a:lnTo>
                    <a:pt x="426" y="108"/>
                  </a:lnTo>
                  <a:lnTo>
                    <a:pt x="438" y="104"/>
                  </a:lnTo>
                  <a:lnTo>
                    <a:pt x="446" y="90"/>
                  </a:lnTo>
                  <a:lnTo>
                    <a:pt x="448" y="72"/>
                  </a:lnTo>
                  <a:lnTo>
                    <a:pt x="438" y="52"/>
                  </a:lnTo>
                  <a:lnTo>
                    <a:pt x="422" y="56"/>
                  </a:lnTo>
                  <a:lnTo>
                    <a:pt x="394" y="52"/>
                  </a:lnTo>
                  <a:lnTo>
                    <a:pt x="376" y="44"/>
                  </a:lnTo>
                  <a:lnTo>
                    <a:pt x="368" y="40"/>
                  </a:lnTo>
                  <a:lnTo>
                    <a:pt x="366" y="54"/>
                  </a:lnTo>
                  <a:lnTo>
                    <a:pt x="340" y="68"/>
                  </a:lnTo>
                  <a:lnTo>
                    <a:pt x="314" y="68"/>
                  </a:lnTo>
                  <a:lnTo>
                    <a:pt x="294" y="46"/>
                  </a:lnTo>
                  <a:lnTo>
                    <a:pt x="276" y="20"/>
                  </a:lnTo>
                  <a:lnTo>
                    <a:pt x="242" y="22"/>
                  </a:lnTo>
                  <a:lnTo>
                    <a:pt x="224" y="36"/>
                  </a:lnTo>
                  <a:lnTo>
                    <a:pt x="208" y="46"/>
                  </a:lnTo>
                  <a:lnTo>
                    <a:pt x="190" y="34"/>
                  </a:lnTo>
                  <a:lnTo>
                    <a:pt x="192" y="10"/>
                  </a:lnTo>
                  <a:lnTo>
                    <a:pt x="176" y="0"/>
                  </a:lnTo>
                  <a:lnTo>
                    <a:pt x="148" y="2"/>
                  </a:lnTo>
                  <a:lnTo>
                    <a:pt x="140" y="14"/>
                  </a:lnTo>
                  <a:lnTo>
                    <a:pt x="140" y="32"/>
                  </a:lnTo>
                  <a:lnTo>
                    <a:pt x="114" y="52"/>
                  </a:lnTo>
                  <a:lnTo>
                    <a:pt x="90" y="64"/>
                  </a:lnTo>
                  <a:lnTo>
                    <a:pt x="66" y="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gray">
            <a:xfrm>
              <a:off x="5341114" y="3622629"/>
              <a:ext cx="1132929" cy="814156"/>
            </a:xfrm>
            <a:custGeom>
              <a:avLst/>
              <a:gdLst>
                <a:gd name="T0" fmla="*/ 66 w 448"/>
                <a:gd name="T1" fmla="*/ 60 h 322"/>
                <a:gd name="T2" fmla="*/ 30 w 448"/>
                <a:gd name="T3" fmla="*/ 64 h 322"/>
                <a:gd name="T4" fmla="*/ 32 w 448"/>
                <a:gd name="T5" fmla="*/ 80 h 322"/>
                <a:gd name="T6" fmla="*/ 54 w 448"/>
                <a:gd name="T7" fmla="*/ 92 h 322"/>
                <a:gd name="T8" fmla="*/ 60 w 448"/>
                <a:gd name="T9" fmla="*/ 130 h 322"/>
                <a:gd name="T10" fmla="*/ 52 w 448"/>
                <a:gd name="T11" fmla="*/ 162 h 322"/>
                <a:gd name="T12" fmla="*/ 26 w 448"/>
                <a:gd name="T13" fmla="*/ 178 h 322"/>
                <a:gd name="T14" fmla="*/ 12 w 448"/>
                <a:gd name="T15" fmla="*/ 190 h 322"/>
                <a:gd name="T16" fmla="*/ 14 w 448"/>
                <a:gd name="T17" fmla="*/ 226 h 322"/>
                <a:gd name="T18" fmla="*/ 0 w 448"/>
                <a:gd name="T19" fmla="*/ 242 h 322"/>
                <a:gd name="T20" fmla="*/ 0 w 448"/>
                <a:gd name="T21" fmla="*/ 270 h 322"/>
                <a:gd name="T22" fmla="*/ 24 w 448"/>
                <a:gd name="T23" fmla="*/ 292 h 322"/>
                <a:gd name="T24" fmla="*/ 32 w 448"/>
                <a:gd name="T25" fmla="*/ 314 h 322"/>
                <a:gd name="T26" fmla="*/ 54 w 448"/>
                <a:gd name="T27" fmla="*/ 310 h 322"/>
                <a:gd name="T28" fmla="*/ 88 w 448"/>
                <a:gd name="T29" fmla="*/ 292 h 322"/>
                <a:gd name="T30" fmla="*/ 114 w 448"/>
                <a:gd name="T31" fmla="*/ 260 h 322"/>
                <a:gd name="T32" fmla="*/ 130 w 448"/>
                <a:gd name="T33" fmla="*/ 256 h 322"/>
                <a:gd name="T34" fmla="*/ 152 w 448"/>
                <a:gd name="T35" fmla="*/ 276 h 322"/>
                <a:gd name="T36" fmla="*/ 176 w 448"/>
                <a:gd name="T37" fmla="*/ 286 h 322"/>
                <a:gd name="T38" fmla="*/ 190 w 448"/>
                <a:gd name="T39" fmla="*/ 302 h 322"/>
                <a:gd name="T40" fmla="*/ 194 w 448"/>
                <a:gd name="T41" fmla="*/ 322 h 322"/>
                <a:gd name="T42" fmla="*/ 228 w 448"/>
                <a:gd name="T43" fmla="*/ 320 h 322"/>
                <a:gd name="T44" fmla="*/ 254 w 448"/>
                <a:gd name="T45" fmla="*/ 310 h 322"/>
                <a:gd name="T46" fmla="*/ 276 w 448"/>
                <a:gd name="T47" fmla="*/ 320 h 322"/>
                <a:gd name="T48" fmla="*/ 300 w 448"/>
                <a:gd name="T49" fmla="*/ 318 h 322"/>
                <a:gd name="T50" fmla="*/ 314 w 448"/>
                <a:gd name="T51" fmla="*/ 302 h 322"/>
                <a:gd name="T52" fmla="*/ 338 w 448"/>
                <a:gd name="T53" fmla="*/ 304 h 322"/>
                <a:gd name="T54" fmla="*/ 352 w 448"/>
                <a:gd name="T55" fmla="*/ 316 h 322"/>
                <a:gd name="T56" fmla="*/ 374 w 448"/>
                <a:gd name="T57" fmla="*/ 288 h 322"/>
                <a:gd name="T58" fmla="*/ 376 w 448"/>
                <a:gd name="T59" fmla="*/ 252 h 322"/>
                <a:gd name="T60" fmla="*/ 358 w 448"/>
                <a:gd name="T61" fmla="*/ 232 h 322"/>
                <a:gd name="T62" fmla="*/ 360 w 448"/>
                <a:gd name="T63" fmla="*/ 200 h 322"/>
                <a:gd name="T64" fmla="*/ 370 w 448"/>
                <a:gd name="T65" fmla="*/ 186 h 322"/>
                <a:gd name="T66" fmla="*/ 378 w 448"/>
                <a:gd name="T67" fmla="*/ 142 h 322"/>
                <a:gd name="T68" fmla="*/ 406 w 448"/>
                <a:gd name="T69" fmla="*/ 128 h 322"/>
                <a:gd name="T70" fmla="*/ 426 w 448"/>
                <a:gd name="T71" fmla="*/ 108 h 322"/>
                <a:gd name="T72" fmla="*/ 438 w 448"/>
                <a:gd name="T73" fmla="*/ 104 h 322"/>
                <a:gd name="T74" fmla="*/ 446 w 448"/>
                <a:gd name="T75" fmla="*/ 90 h 322"/>
                <a:gd name="T76" fmla="*/ 448 w 448"/>
                <a:gd name="T77" fmla="*/ 72 h 322"/>
                <a:gd name="T78" fmla="*/ 438 w 448"/>
                <a:gd name="T79" fmla="*/ 52 h 322"/>
                <a:gd name="T80" fmla="*/ 422 w 448"/>
                <a:gd name="T81" fmla="*/ 56 h 322"/>
                <a:gd name="T82" fmla="*/ 394 w 448"/>
                <a:gd name="T83" fmla="*/ 52 h 322"/>
                <a:gd name="T84" fmla="*/ 376 w 448"/>
                <a:gd name="T85" fmla="*/ 44 h 322"/>
                <a:gd name="T86" fmla="*/ 368 w 448"/>
                <a:gd name="T87" fmla="*/ 40 h 322"/>
                <a:gd name="T88" fmla="*/ 366 w 448"/>
                <a:gd name="T89" fmla="*/ 54 h 322"/>
                <a:gd name="T90" fmla="*/ 340 w 448"/>
                <a:gd name="T91" fmla="*/ 68 h 322"/>
                <a:gd name="T92" fmla="*/ 314 w 448"/>
                <a:gd name="T93" fmla="*/ 68 h 322"/>
                <a:gd name="T94" fmla="*/ 294 w 448"/>
                <a:gd name="T95" fmla="*/ 46 h 322"/>
                <a:gd name="T96" fmla="*/ 276 w 448"/>
                <a:gd name="T97" fmla="*/ 20 h 322"/>
                <a:gd name="T98" fmla="*/ 242 w 448"/>
                <a:gd name="T99" fmla="*/ 22 h 322"/>
                <a:gd name="T100" fmla="*/ 224 w 448"/>
                <a:gd name="T101" fmla="*/ 36 h 322"/>
                <a:gd name="T102" fmla="*/ 208 w 448"/>
                <a:gd name="T103" fmla="*/ 46 h 322"/>
                <a:gd name="T104" fmla="*/ 190 w 448"/>
                <a:gd name="T105" fmla="*/ 34 h 322"/>
                <a:gd name="T106" fmla="*/ 192 w 448"/>
                <a:gd name="T107" fmla="*/ 10 h 322"/>
                <a:gd name="T108" fmla="*/ 176 w 448"/>
                <a:gd name="T109" fmla="*/ 0 h 322"/>
                <a:gd name="T110" fmla="*/ 148 w 448"/>
                <a:gd name="T111" fmla="*/ 2 h 322"/>
                <a:gd name="T112" fmla="*/ 140 w 448"/>
                <a:gd name="T113" fmla="*/ 14 h 322"/>
                <a:gd name="T114" fmla="*/ 140 w 448"/>
                <a:gd name="T115" fmla="*/ 32 h 322"/>
                <a:gd name="T116" fmla="*/ 114 w 448"/>
                <a:gd name="T117" fmla="*/ 52 h 322"/>
                <a:gd name="T118" fmla="*/ 90 w 448"/>
                <a:gd name="T119" fmla="*/ 64 h 322"/>
                <a:gd name="T120" fmla="*/ 66 w 448"/>
                <a:gd name="T121" fmla="*/ 6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322">
                  <a:moveTo>
                    <a:pt x="66" y="60"/>
                  </a:moveTo>
                  <a:lnTo>
                    <a:pt x="30" y="64"/>
                  </a:lnTo>
                  <a:lnTo>
                    <a:pt x="32" y="80"/>
                  </a:lnTo>
                  <a:lnTo>
                    <a:pt x="54" y="92"/>
                  </a:lnTo>
                  <a:lnTo>
                    <a:pt x="60" y="130"/>
                  </a:lnTo>
                  <a:lnTo>
                    <a:pt x="52" y="162"/>
                  </a:lnTo>
                  <a:lnTo>
                    <a:pt x="26" y="178"/>
                  </a:lnTo>
                  <a:lnTo>
                    <a:pt x="12" y="190"/>
                  </a:lnTo>
                  <a:lnTo>
                    <a:pt x="14" y="226"/>
                  </a:lnTo>
                  <a:lnTo>
                    <a:pt x="0" y="242"/>
                  </a:lnTo>
                  <a:lnTo>
                    <a:pt x="0" y="270"/>
                  </a:lnTo>
                  <a:lnTo>
                    <a:pt x="24" y="292"/>
                  </a:lnTo>
                  <a:lnTo>
                    <a:pt x="32" y="314"/>
                  </a:lnTo>
                  <a:lnTo>
                    <a:pt x="54" y="310"/>
                  </a:lnTo>
                  <a:lnTo>
                    <a:pt x="88" y="292"/>
                  </a:lnTo>
                  <a:lnTo>
                    <a:pt x="114" y="260"/>
                  </a:lnTo>
                  <a:lnTo>
                    <a:pt x="130" y="256"/>
                  </a:lnTo>
                  <a:lnTo>
                    <a:pt x="152" y="276"/>
                  </a:lnTo>
                  <a:lnTo>
                    <a:pt x="176" y="286"/>
                  </a:lnTo>
                  <a:lnTo>
                    <a:pt x="190" y="302"/>
                  </a:lnTo>
                  <a:lnTo>
                    <a:pt x="194" y="322"/>
                  </a:lnTo>
                  <a:lnTo>
                    <a:pt x="228" y="320"/>
                  </a:lnTo>
                  <a:lnTo>
                    <a:pt x="254" y="310"/>
                  </a:lnTo>
                  <a:lnTo>
                    <a:pt x="276" y="320"/>
                  </a:lnTo>
                  <a:lnTo>
                    <a:pt x="300" y="318"/>
                  </a:lnTo>
                  <a:lnTo>
                    <a:pt x="314" y="302"/>
                  </a:lnTo>
                  <a:lnTo>
                    <a:pt x="338" y="304"/>
                  </a:lnTo>
                  <a:lnTo>
                    <a:pt x="352" y="316"/>
                  </a:lnTo>
                  <a:lnTo>
                    <a:pt x="374" y="288"/>
                  </a:lnTo>
                  <a:lnTo>
                    <a:pt x="376" y="252"/>
                  </a:lnTo>
                  <a:lnTo>
                    <a:pt x="358" y="232"/>
                  </a:lnTo>
                  <a:lnTo>
                    <a:pt x="360" y="200"/>
                  </a:lnTo>
                  <a:lnTo>
                    <a:pt x="370" y="186"/>
                  </a:lnTo>
                  <a:lnTo>
                    <a:pt x="378" y="142"/>
                  </a:lnTo>
                  <a:lnTo>
                    <a:pt x="406" y="128"/>
                  </a:lnTo>
                  <a:lnTo>
                    <a:pt x="426" y="108"/>
                  </a:lnTo>
                  <a:lnTo>
                    <a:pt x="438" y="104"/>
                  </a:lnTo>
                  <a:lnTo>
                    <a:pt x="446" y="90"/>
                  </a:lnTo>
                  <a:lnTo>
                    <a:pt x="448" y="72"/>
                  </a:lnTo>
                  <a:lnTo>
                    <a:pt x="438" y="52"/>
                  </a:lnTo>
                  <a:lnTo>
                    <a:pt x="422" y="56"/>
                  </a:lnTo>
                  <a:lnTo>
                    <a:pt x="394" y="52"/>
                  </a:lnTo>
                  <a:lnTo>
                    <a:pt x="376" y="44"/>
                  </a:lnTo>
                  <a:lnTo>
                    <a:pt x="368" y="40"/>
                  </a:lnTo>
                  <a:lnTo>
                    <a:pt x="366" y="54"/>
                  </a:lnTo>
                  <a:lnTo>
                    <a:pt x="340" y="68"/>
                  </a:lnTo>
                  <a:lnTo>
                    <a:pt x="314" y="68"/>
                  </a:lnTo>
                  <a:lnTo>
                    <a:pt x="294" y="46"/>
                  </a:lnTo>
                  <a:lnTo>
                    <a:pt x="276" y="20"/>
                  </a:lnTo>
                  <a:lnTo>
                    <a:pt x="242" y="22"/>
                  </a:lnTo>
                  <a:lnTo>
                    <a:pt x="224" y="36"/>
                  </a:lnTo>
                  <a:lnTo>
                    <a:pt x="208" y="46"/>
                  </a:lnTo>
                  <a:lnTo>
                    <a:pt x="190" y="34"/>
                  </a:lnTo>
                  <a:lnTo>
                    <a:pt x="192" y="10"/>
                  </a:lnTo>
                  <a:lnTo>
                    <a:pt x="176" y="0"/>
                  </a:lnTo>
                  <a:lnTo>
                    <a:pt x="148" y="2"/>
                  </a:lnTo>
                  <a:lnTo>
                    <a:pt x="140" y="14"/>
                  </a:lnTo>
                  <a:lnTo>
                    <a:pt x="140" y="32"/>
                  </a:lnTo>
                  <a:lnTo>
                    <a:pt x="114" y="52"/>
                  </a:lnTo>
                  <a:lnTo>
                    <a:pt x="90" y="64"/>
                  </a:lnTo>
                  <a:lnTo>
                    <a:pt x="66" y="6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gray">
            <a:xfrm>
              <a:off x="6231272" y="3885586"/>
              <a:ext cx="1234084" cy="1142853"/>
            </a:xfrm>
            <a:custGeom>
              <a:avLst/>
              <a:gdLst>
                <a:gd name="T0" fmla="*/ 22 w 488"/>
                <a:gd name="T1" fmla="*/ 184 h 452"/>
                <a:gd name="T2" fmla="*/ 6 w 488"/>
                <a:gd name="T3" fmla="*/ 128 h 452"/>
                <a:gd name="T4" fmla="*/ 18 w 488"/>
                <a:gd name="T5" fmla="*/ 82 h 452"/>
                <a:gd name="T6" fmla="*/ 56 w 488"/>
                <a:gd name="T7" fmla="*/ 24 h 452"/>
                <a:gd name="T8" fmla="*/ 88 w 488"/>
                <a:gd name="T9" fmla="*/ 0 h 452"/>
                <a:gd name="T10" fmla="*/ 124 w 488"/>
                <a:gd name="T11" fmla="*/ 18 h 452"/>
                <a:gd name="T12" fmla="*/ 172 w 488"/>
                <a:gd name="T13" fmla="*/ 32 h 452"/>
                <a:gd name="T14" fmla="*/ 186 w 488"/>
                <a:gd name="T15" fmla="*/ 84 h 452"/>
                <a:gd name="T16" fmla="*/ 240 w 488"/>
                <a:gd name="T17" fmla="*/ 92 h 452"/>
                <a:gd name="T18" fmla="*/ 268 w 488"/>
                <a:gd name="T19" fmla="*/ 86 h 452"/>
                <a:gd name="T20" fmla="*/ 310 w 488"/>
                <a:gd name="T21" fmla="*/ 108 h 452"/>
                <a:gd name="T22" fmla="*/ 370 w 488"/>
                <a:gd name="T23" fmla="*/ 120 h 452"/>
                <a:gd name="T24" fmla="*/ 436 w 488"/>
                <a:gd name="T25" fmla="*/ 84 h 452"/>
                <a:gd name="T26" fmla="*/ 424 w 488"/>
                <a:gd name="T27" fmla="*/ 120 h 452"/>
                <a:gd name="T28" fmla="*/ 450 w 488"/>
                <a:gd name="T29" fmla="*/ 144 h 452"/>
                <a:gd name="T30" fmla="*/ 488 w 488"/>
                <a:gd name="T31" fmla="*/ 164 h 452"/>
                <a:gd name="T32" fmla="*/ 462 w 488"/>
                <a:gd name="T33" fmla="*/ 194 h 452"/>
                <a:gd name="T34" fmla="*/ 382 w 488"/>
                <a:gd name="T35" fmla="*/ 254 h 452"/>
                <a:gd name="T36" fmla="*/ 364 w 488"/>
                <a:gd name="T37" fmla="*/ 286 h 452"/>
                <a:gd name="T38" fmla="*/ 310 w 488"/>
                <a:gd name="T39" fmla="*/ 280 h 452"/>
                <a:gd name="T40" fmla="*/ 270 w 488"/>
                <a:gd name="T41" fmla="*/ 324 h 452"/>
                <a:gd name="T42" fmla="*/ 306 w 488"/>
                <a:gd name="T43" fmla="*/ 346 h 452"/>
                <a:gd name="T44" fmla="*/ 330 w 488"/>
                <a:gd name="T45" fmla="*/ 310 h 452"/>
                <a:gd name="T46" fmla="*/ 364 w 488"/>
                <a:gd name="T47" fmla="*/ 330 h 452"/>
                <a:gd name="T48" fmla="*/ 352 w 488"/>
                <a:gd name="T49" fmla="*/ 360 h 452"/>
                <a:gd name="T50" fmla="*/ 356 w 488"/>
                <a:gd name="T51" fmla="*/ 398 h 452"/>
                <a:gd name="T52" fmla="*/ 318 w 488"/>
                <a:gd name="T53" fmla="*/ 446 h 452"/>
                <a:gd name="T54" fmla="*/ 266 w 488"/>
                <a:gd name="T55" fmla="*/ 434 h 452"/>
                <a:gd name="T56" fmla="*/ 224 w 488"/>
                <a:gd name="T57" fmla="*/ 390 h 452"/>
                <a:gd name="T58" fmla="*/ 158 w 488"/>
                <a:gd name="T59" fmla="*/ 400 h 452"/>
                <a:gd name="T60" fmla="*/ 148 w 488"/>
                <a:gd name="T61" fmla="*/ 448 h 452"/>
                <a:gd name="T62" fmla="*/ 106 w 488"/>
                <a:gd name="T63" fmla="*/ 434 h 452"/>
                <a:gd name="T64" fmla="*/ 76 w 488"/>
                <a:gd name="T65" fmla="*/ 398 h 452"/>
                <a:gd name="T66" fmla="*/ 62 w 488"/>
                <a:gd name="T67" fmla="*/ 364 h 452"/>
                <a:gd name="T68" fmla="*/ 52 w 488"/>
                <a:gd name="T69" fmla="*/ 308 h 452"/>
                <a:gd name="T70" fmla="*/ 14 w 488"/>
                <a:gd name="T71" fmla="*/ 268 h 452"/>
                <a:gd name="T72" fmla="*/ 2 w 488"/>
                <a:gd name="T73" fmla="*/ 22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8" h="452">
                  <a:moveTo>
                    <a:pt x="0" y="212"/>
                  </a:moveTo>
                  <a:lnTo>
                    <a:pt x="22" y="184"/>
                  </a:lnTo>
                  <a:lnTo>
                    <a:pt x="24" y="148"/>
                  </a:lnTo>
                  <a:lnTo>
                    <a:pt x="6" y="128"/>
                  </a:lnTo>
                  <a:lnTo>
                    <a:pt x="8" y="96"/>
                  </a:lnTo>
                  <a:lnTo>
                    <a:pt x="18" y="82"/>
                  </a:lnTo>
                  <a:lnTo>
                    <a:pt x="26" y="38"/>
                  </a:lnTo>
                  <a:lnTo>
                    <a:pt x="56" y="24"/>
                  </a:lnTo>
                  <a:lnTo>
                    <a:pt x="74" y="4"/>
                  </a:lnTo>
                  <a:lnTo>
                    <a:pt x="88" y="0"/>
                  </a:lnTo>
                  <a:lnTo>
                    <a:pt x="114" y="8"/>
                  </a:lnTo>
                  <a:lnTo>
                    <a:pt x="124" y="18"/>
                  </a:lnTo>
                  <a:lnTo>
                    <a:pt x="154" y="18"/>
                  </a:lnTo>
                  <a:lnTo>
                    <a:pt x="172" y="32"/>
                  </a:lnTo>
                  <a:lnTo>
                    <a:pt x="186" y="56"/>
                  </a:lnTo>
                  <a:lnTo>
                    <a:pt x="186" y="84"/>
                  </a:lnTo>
                  <a:lnTo>
                    <a:pt x="204" y="94"/>
                  </a:lnTo>
                  <a:lnTo>
                    <a:pt x="240" y="92"/>
                  </a:lnTo>
                  <a:lnTo>
                    <a:pt x="256" y="94"/>
                  </a:lnTo>
                  <a:lnTo>
                    <a:pt x="268" y="86"/>
                  </a:lnTo>
                  <a:lnTo>
                    <a:pt x="290" y="86"/>
                  </a:lnTo>
                  <a:lnTo>
                    <a:pt x="310" y="108"/>
                  </a:lnTo>
                  <a:lnTo>
                    <a:pt x="348" y="114"/>
                  </a:lnTo>
                  <a:lnTo>
                    <a:pt x="370" y="120"/>
                  </a:lnTo>
                  <a:lnTo>
                    <a:pt x="408" y="82"/>
                  </a:lnTo>
                  <a:lnTo>
                    <a:pt x="436" y="84"/>
                  </a:lnTo>
                  <a:lnTo>
                    <a:pt x="442" y="104"/>
                  </a:lnTo>
                  <a:lnTo>
                    <a:pt x="424" y="120"/>
                  </a:lnTo>
                  <a:lnTo>
                    <a:pt x="430" y="138"/>
                  </a:lnTo>
                  <a:lnTo>
                    <a:pt x="450" y="144"/>
                  </a:lnTo>
                  <a:lnTo>
                    <a:pt x="468" y="162"/>
                  </a:lnTo>
                  <a:lnTo>
                    <a:pt x="488" y="164"/>
                  </a:lnTo>
                  <a:lnTo>
                    <a:pt x="486" y="182"/>
                  </a:lnTo>
                  <a:lnTo>
                    <a:pt x="462" y="194"/>
                  </a:lnTo>
                  <a:lnTo>
                    <a:pt x="414" y="230"/>
                  </a:lnTo>
                  <a:lnTo>
                    <a:pt x="382" y="254"/>
                  </a:lnTo>
                  <a:lnTo>
                    <a:pt x="376" y="278"/>
                  </a:lnTo>
                  <a:lnTo>
                    <a:pt x="364" y="286"/>
                  </a:lnTo>
                  <a:lnTo>
                    <a:pt x="330" y="276"/>
                  </a:lnTo>
                  <a:lnTo>
                    <a:pt x="310" y="280"/>
                  </a:lnTo>
                  <a:lnTo>
                    <a:pt x="278" y="302"/>
                  </a:lnTo>
                  <a:lnTo>
                    <a:pt x="270" y="324"/>
                  </a:lnTo>
                  <a:lnTo>
                    <a:pt x="284" y="344"/>
                  </a:lnTo>
                  <a:lnTo>
                    <a:pt x="306" y="346"/>
                  </a:lnTo>
                  <a:lnTo>
                    <a:pt x="320" y="322"/>
                  </a:lnTo>
                  <a:lnTo>
                    <a:pt x="330" y="310"/>
                  </a:lnTo>
                  <a:lnTo>
                    <a:pt x="354" y="310"/>
                  </a:lnTo>
                  <a:lnTo>
                    <a:pt x="364" y="330"/>
                  </a:lnTo>
                  <a:lnTo>
                    <a:pt x="348" y="342"/>
                  </a:lnTo>
                  <a:lnTo>
                    <a:pt x="352" y="360"/>
                  </a:lnTo>
                  <a:lnTo>
                    <a:pt x="362" y="374"/>
                  </a:lnTo>
                  <a:lnTo>
                    <a:pt x="356" y="398"/>
                  </a:lnTo>
                  <a:lnTo>
                    <a:pt x="332" y="428"/>
                  </a:lnTo>
                  <a:lnTo>
                    <a:pt x="318" y="446"/>
                  </a:lnTo>
                  <a:lnTo>
                    <a:pt x="288" y="446"/>
                  </a:lnTo>
                  <a:lnTo>
                    <a:pt x="266" y="434"/>
                  </a:lnTo>
                  <a:lnTo>
                    <a:pt x="242" y="412"/>
                  </a:lnTo>
                  <a:lnTo>
                    <a:pt x="224" y="390"/>
                  </a:lnTo>
                  <a:lnTo>
                    <a:pt x="200" y="400"/>
                  </a:lnTo>
                  <a:lnTo>
                    <a:pt x="158" y="400"/>
                  </a:lnTo>
                  <a:lnTo>
                    <a:pt x="150" y="408"/>
                  </a:lnTo>
                  <a:lnTo>
                    <a:pt x="148" y="448"/>
                  </a:lnTo>
                  <a:lnTo>
                    <a:pt x="132" y="452"/>
                  </a:lnTo>
                  <a:lnTo>
                    <a:pt x="106" y="434"/>
                  </a:lnTo>
                  <a:lnTo>
                    <a:pt x="82" y="432"/>
                  </a:lnTo>
                  <a:lnTo>
                    <a:pt x="76" y="398"/>
                  </a:lnTo>
                  <a:lnTo>
                    <a:pt x="74" y="370"/>
                  </a:lnTo>
                  <a:lnTo>
                    <a:pt x="62" y="364"/>
                  </a:lnTo>
                  <a:lnTo>
                    <a:pt x="64" y="324"/>
                  </a:lnTo>
                  <a:lnTo>
                    <a:pt x="52" y="308"/>
                  </a:lnTo>
                  <a:lnTo>
                    <a:pt x="36" y="290"/>
                  </a:lnTo>
                  <a:lnTo>
                    <a:pt x="14" y="268"/>
                  </a:lnTo>
                  <a:lnTo>
                    <a:pt x="14" y="236"/>
                  </a:lnTo>
                  <a:lnTo>
                    <a:pt x="2" y="224"/>
                  </a:lnTo>
                  <a:lnTo>
                    <a:pt x="0" y="2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gray">
            <a:xfrm>
              <a:off x="6231272" y="3885586"/>
              <a:ext cx="1234084" cy="1142853"/>
            </a:xfrm>
            <a:custGeom>
              <a:avLst/>
              <a:gdLst>
                <a:gd name="T0" fmla="*/ 22 w 488"/>
                <a:gd name="T1" fmla="*/ 184 h 452"/>
                <a:gd name="T2" fmla="*/ 6 w 488"/>
                <a:gd name="T3" fmla="*/ 128 h 452"/>
                <a:gd name="T4" fmla="*/ 18 w 488"/>
                <a:gd name="T5" fmla="*/ 82 h 452"/>
                <a:gd name="T6" fmla="*/ 56 w 488"/>
                <a:gd name="T7" fmla="*/ 24 h 452"/>
                <a:gd name="T8" fmla="*/ 88 w 488"/>
                <a:gd name="T9" fmla="*/ 0 h 452"/>
                <a:gd name="T10" fmla="*/ 124 w 488"/>
                <a:gd name="T11" fmla="*/ 18 h 452"/>
                <a:gd name="T12" fmla="*/ 172 w 488"/>
                <a:gd name="T13" fmla="*/ 32 h 452"/>
                <a:gd name="T14" fmla="*/ 186 w 488"/>
                <a:gd name="T15" fmla="*/ 84 h 452"/>
                <a:gd name="T16" fmla="*/ 240 w 488"/>
                <a:gd name="T17" fmla="*/ 92 h 452"/>
                <a:gd name="T18" fmla="*/ 268 w 488"/>
                <a:gd name="T19" fmla="*/ 86 h 452"/>
                <a:gd name="T20" fmla="*/ 310 w 488"/>
                <a:gd name="T21" fmla="*/ 108 h 452"/>
                <a:gd name="T22" fmla="*/ 370 w 488"/>
                <a:gd name="T23" fmla="*/ 120 h 452"/>
                <a:gd name="T24" fmla="*/ 436 w 488"/>
                <a:gd name="T25" fmla="*/ 84 h 452"/>
                <a:gd name="T26" fmla="*/ 424 w 488"/>
                <a:gd name="T27" fmla="*/ 120 h 452"/>
                <a:gd name="T28" fmla="*/ 450 w 488"/>
                <a:gd name="T29" fmla="*/ 144 h 452"/>
                <a:gd name="T30" fmla="*/ 488 w 488"/>
                <a:gd name="T31" fmla="*/ 164 h 452"/>
                <a:gd name="T32" fmla="*/ 462 w 488"/>
                <a:gd name="T33" fmla="*/ 194 h 452"/>
                <a:gd name="T34" fmla="*/ 382 w 488"/>
                <a:gd name="T35" fmla="*/ 254 h 452"/>
                <a:gd name="T36" fmla="*/ 364 w 488"/>
                <a:gd name="T37" fmla="*/ 286 h 452"/>
                <a:gd name="T38" fmla="*/ 310 w 488"/>
                <a:gd name="T39" fmla="*/ 280 h 452"/>
                <a:gd name="T40" fmla="*/ 270 w 488"/>
                <a:gd name="T41" fmla="*/ 324 h 452"/>
                <a:gd name="T42" fmla="*/ 306 w 488"/>
                <a:gd name="T43" fmla="*/ 346 h 452"/>
                <a:gd name="T44" fmla="*/ 330 w 488"/>
                <a:gd name="T45" fmla="*/ 310 h 452"/>
                <a:gd name="T46" fmla="*/ 364 w 488"/>
                <a:gd name="T47" fmla="*/ 330 h 452"/>
                <a:gd name="T48" fmla="*/ 352 w 488"/>
                <a:gd name="T49" fmla="*/ 360 h 452"/>
                <a:gd name="T50" fmla="*/ 356 w 488"/>
                <a:gd name="T51" fmla="*/ 398 h 452"/>
                <a:gd name="T52" fmla="*/ 318 w 488"/>
                <a:gd name="T53" fmla="*/ 446 h 452"/>
                <a:gd name="T54" fmla="*/ 266 w 488"/>
                <a:gd name="T55" fmla="*/ 434 h 452"/>
                <a:gd name="T56" fmla="*/ 224 w 488"/>
                <a:gd name="T57" fmla="*/ 390 h 452"/>
                <a:gd name="T58" fmla="*/ 158 w 488"/>
                <a:gd name="T59" fmla="*/ 400 h 452"/>
                <a:gd name="T60" fmla="*/ 148 w 488"/>
                <a:gd name="T61" fmla="*/ 448 h 452"/>
                <a:gd name="T62" fmla="*/ 106 w 488"/>
                <a:gd name="T63" fmla="*/ 434 h 452"/>
                <a:gd name="T64" fmla="*/ 76 w 488"/>
                <a:gd name="T65" fmla="*/ 398 h 452"/>
                <a:gd name="T66" fmla="*/ 62 w 488"/>
                <a:gd name="T67" fmla="*/ 364 h 452"/>
                <a:gd name="T68" fmla="*/ 52 w 488"/>
                <a:gd name="T69" fmla="*/ 308 h 452"/>
                <a:gd name="T70" fmla="*/ 14 w 488"/>
                <a:gd name="T71" fmla="*/ 268 h 452"/>
                <a:gd name="T72" fmla="*/ 2 w 488"/>
                <a:gd name="T73" fmla="*/ 22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8" h="452">
                  <a:moveTo>
                    <a:pt x="0" y="212"/>
                  </a:moveTo>
                  <a:lnTo>
                    <a:pt x="22" y="184"/>
                  </a:lnTo>
                  <a:lnTo>
                    <a:pt x="24" y="148"/>
                  </a:lnTo>
                  <a:lnTo>
                    <a:pt x="6" y="128"/>
                  </a:lnTo>
                  <a:lnTo>
                    <a:pt x="8" y="96"/>
                  </a:lnTo>
                  <a:lnTo>
                    <a:pt x="18" y="82"/>
                  </a:lnTo>
                  <a:lnTo>
                    <a:pt x="26" y="38"/>
                  </a:lnTo>
                  <a:lnTo>
                    <a:pt x="56" y="24"/>
                  </a:lnTo>
                  <a:lnTo>
                    <a:pt x="74" y="4"/>
                  </a:lnTo>
                  <a:lnTo>
                    <a:pt x="88" y="0"/>
                  </a:lnTo>
                  <a:lnTo>
                    <a:pt x="114" y="8"/>
                  </a:lnTo>
                  <a:lnTo>
                    <a:pt x="124" y="18"/>
                  </a:lnTo>
                  <a:lnTo>
                    <a:pt x="154" y="18"/>
                  </a:lnTo>
                  <a:lnTo>
                    <a:pt x="172" y="32"/>
                  </a:lnTo>
                  <a:lnTo>
                    <a:pt x="186" y="56"/>
                  </a:lnTo>
                  <a:lnTo>
                    <a:pt x="186" y="84"/>
                  </a:lnTo>
                  <a:lnTo>
                    <a:pt x="204" y="94"/>
                  </a:lnTo>
                  <a:lnTo>
                    <a:pt x="240" y="92"/>
                  </a:lnTo>
                  <a:lnTo>
                    <a:pt x="256" y="94"/>
                  </a:lnTo>
                  <a:lnTo>
                    <a:pt x="268" y="86"/>
                  </a:lnTo>
                  <a:lnTo>
                    <a:pt x="290" y="86"/>
                  </a:lnTo>
                  <a:lnTo>
                    <a:pt x="310" y="108"/>
                  </a:lnTo>
                  <a:lnTo>
                    <a:pt x="348" y="114"/>
                  </a:lnTo>
                  <a:lnTo>
                    <a:pt x="370" y="120"/>
                  </a:lnTo>
                  <a:lnTo>
                    <a:pt x="408" y="82"/>
                  </a:lnTo>
                  <a:lnTo>
                    <a:pt x="436" y="84"/>
                  </a:lnTo>
                  <a:lnTo>
                    <a:pt x="442" y="104"/>
                  </a:lnTo>
                  <a:lnTo>
                    <a:pt x="424" y="120"/>
                  </a:lnTo>
                  <a:lnTo>
                    <a:pt x="430" y="138"/>
                  </a:lnTo>
                  <a:lnTo>
                    <a:pt x="450" y="144"/>
                  </a:lnTo>
                  <a:lnTo>
                    <a:pt x="468" y="162"/>
                  </a:lnTo>
                  <a:lnTo>
                    <a:pt x="488" y="164"/>
                  </a:lnTo>
                  <a:lnTo>
                    <a:pt x="486" y="182"/>
                  </a:lnTo>
                  <a:lnTo>
                    <a:pt x="462" y="194"/>
                  </a:lnTo>
                  <a:lnTo>
                    <a:pt x="414" y="230"/>
                  </a:lnTo>
                  <a:lnTo>
                    <a:pt x="382" y="254"/>
                  </a:lnTo>
                  <a:lnTo>
                    <a:pt x="376" y="278"/>
                  </a:lnTo>
                  <a:lnTo>
                    <a:pt x="364" y="286"/>
                  </a:lnTo>
                  <a:lnTo>
                    <a:pt x="330" y="276"/>
                  </a:lnTo>
                  <a:lnTo>
                    <a:pt x="310" y="280"/>
                  </a:lnTo>
                  <a:lnTo>
                    <a:pt x="278" y="302"/>
                  </a:lnTo>
                  <a:lnTo>
                    <a:pt x="270" y="324"/>
                  </a:lnTo>
                  <a:lnTo>
                    <a:pt x="284" y="344"/>
                  </a:lnTo>
                  <a:lnTo>
                    <a:pt x="306" y="346"/>
                  </a:lnTo>
                  <a:lnTo>
                    <a:pt x="320" y="322"/>
                  </a:lnTo>
                  <a:lnTo>
                    <a:pt x="330" y="310"/>
                  </a:lnTo>
                  <a:lnTo>
                    <a:pt x="354" y="310"/>
                  </a:lnTo>
                  <a:lnTo>
                    <a:pt x="364" y="330"/>
                  </a:lnTo>
                  <a:lnTo>
                    <a:pt x="348" y="342"/>
                  </a:lnTo>
                  <a:lnTo>
                    <a:pt x="352" y="360"/>
                  </a:lnTo>
                  <a:lnTo>
                    <a:pt x="362" y="374"/>
                  </a:lnTo>
                  <a:lnTo>
                    <a:pt x="356" y="398"/>
                  </a:lnTo>
                  <a:lnTo>
                    <a:pt x="332" y="428"/>
                  </a:lnTo>
                  <a:lnTo>
                    <a:pt x="318" y="446"/>
                  </a:lnTo>
                  <a:lnTo>
                    <a:pt x="288" y="446"/>
                  </a:lnTo>
                  <a:lnTo>
                    <a:pt x="266" y="434"/>
                  </a:lnTo>
                  <a:lnTo>
                    <a:pt x="242" y="412"/>
                  </a:lnTo>
                  <a:lnTo>
                    <a:pt x="224" y="390"/>
                  </a:lnTo>
                  <a:lnTo>
                    <a:pt x="200" y="400"/>
                  </a:lnTo>
                  <a:lnTo>
                    <a:pt x="158" y="400"/>
                  </a:lnTo>
                  <a:lnTo>
                    <a:pt x="150" y="408"/>
                  </a:lnTo>
                  <a:lnTo>
                    <a:pt x="148" y="448"/>
                  </a:lnTo>
                  <a:lnTo>
                    <a:pt x="132" y="452"/>
                  </a:lnTo>
                  <a:lnTo>
                    <a:pt x="106" y="434"/>
                  </a:lnTo>
                  <a:lnTo>
                    <a:pt x="82" y="432"/>
                  </a:lnTo>
                  <a:lnTo>
                    <a:pt x="76" y="398"/>
                  </a:lnTo>
                  <a:lnTo>
                    <a:pt x="74" y="370"/>
                  </a:lnTo>
                  <a:lnTo>
                    <a:pt x="62" y="364"/>
                  </a:lnTo>
                  <a:lnTo>
                    <a:pt x="64" y="324"/>
                  </a:lnTo>
                  <a:lnTo>
                    <a:pt x="52" y="308"/>
                  </a:lnTo>
                  <a:lnTo>
                    <a:pt x="36" y="290"/>
                  </a:lnTo>
                  <a:lnTo>
                    <a:pt x="14" y="268"/>
                  </a:lnTo>
                  <a:lnTo>
                    <a:pt x="14" y="236"/>
                  </a:lnTo>
                  <a:lnTo>
                    <a:pt x="2" y="224"/>
                  </a:lnTo>
                  <a:lnTo>
                    <a:pt x="0" y="2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gray">
            <a:xfrm>
              <a:off x="6823025" y="3759164"/>
              <a:ext cx="313579" cy="364095"/>
            </a:xfrm>
            <a:custGeom>
              <a:avLst/>
              <a:gdLst>
                <a:gd name="T0" fmla="*/ 8 w 124"/>
                <a:gd name="T1" fmla="*/ 144 h 144"/>
                <a:gd name="T2" fmla="*/ 0 w 124"/>
                <a:gd name="T3" fmla="*/ 124 h 144"/>
                <a:gd name="T4" fmla="*/ 12 w 124"/>
                <a:gd name="T5" fmla="*/ 110 h 144"/>
                <a:gd name="T6" fmla="*/ 12 w 124"/>
                <a:gd name="T7" fmla="*/ 62 h 144"/>
                <a:gd name="T8" fmla="*/ 2 w 124"/>
                <a:gd name="T9" fmla="*/ 50 h 144"/>
                <a:gd name="T10" fmla="*/ 22 w 124"/>
                <a:gd name="T11" fmla="*/ 26 h 144"/>
                <a:gd name="T12" fmla="*/ 48 w 124"/>
                <a:gd name="T13" fmla="*/ 20 h 144"/>
                <a:gd name="T14" fmla="*/ 66 w 124"/>
                <a:gd name="T15" fmla="*/ 0 h 144"/>
                <a:gd name="T16" fmla="*/ 104 w 124"/>
                <a:gd name="T17" fmla="*/ 0 h 144"/>
                <a:gd name="T18" fmla="*/ 120 w 124"/>
                <a:gd name="T19" fmla="*/ 16 h 144"/>
                <a:gd name="T20" fmla="*/ 118 w 124"/>
                <a:gd name="T21" fmla="*/ 34 h 144"/>
                <a:gd name="T22" fmla="*/ 124 w 124"/>
                <a:gd name="T23" fmla="*/ 50 h 144"/>
                <a:gd name="T24" fmla="*/ 98 w 124"/>
                <a:gd name="T25" fmla="*/ 82 h 144"/>
                <a:gd name="T26" fmla="*/ 92 w 124"/>
                <a:gd name="T27" fmla="*/ 104 h 144"/>
                <a:gd name="T28" fmla="*/ 68 w 124"/>
                <a:gd name="T29" fmla="*/ 118 h 144"/>
                <a:gd name="T30" fmla="*/ 58 w 124"/>
                <a:gd name="T31" fmla="*/ 118 h 144"/>
                <a:gd name="T32" fmla="*/ 52 w 124"/>
                <a:gd name="T33" fmla="*/ 138 h 144"/>
                <a:gd name="T34" fmla="*/ 34 w 124"/>
                <a:gd name="T35" fmla="*/ 136 h 144"/>
                <a:gd name="T36" fmla="*/ 22 w 124"/>
                <a:gd name="T37" fmla="*/ 144 h 144"/>
                <a:gd name="T38" fmla="*/ 8 w 12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44">
                  <a:moveTo>
                    <a:pt x="8" y="144"/>
                  </a:moveTo>
                  <a:lnTo>
                    <a:pt x="0" y="124"/>
                  </a:lnTo>
                  <a:lnTo>
                    <a:pt x="12" y="110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2" y="26"/>
                  </a:lnTo>
                  <a:lnTo>
                    <a:pt x="48" y="20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18" y="34"/>
                  </a:lnTo>
                  <a:lnTo>
                    <a:pt x="124" y="50"/>
                  </a:lnTo>
                  <a:lnTo>
                    <a:pt x="98" y="82"/>
                  </a:lnTo>
                  <a:lnTo>
                    <a:pt x="92" y="104"/>
                  </a:lnTo>
                  <a:lnTo>
                    <a:pt x="68" y="118"/>
                  </a:lnTo>
                  <a:lnTo>
                    <a:pt x="58" y="118"/>
                  </a:lnTo>
                  <a:lnTo>
                    <a:pt x="52" y="138"/>
                  </a:lnTo>
                  <a:lnTo>
                    <a:pt x="34" y="136"/>
                  </a:lnTo>
                  <a:lnTo>
                    <a:pt x="22" y="144"/>
                  </a:lnTo>
                  <a:lnTo>
                    <a:pt x="8" y="1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gray">
            <a:xfrm>
              <a:off x="6823025" y="3759164"/>
              <a:ext cx="313579" cy="364095"/>
            </a:xfrm>
            <a:custGeom>
              <a:avLst/>
              <a:gdLst>
                <a:gd name="T0" fmla="*/ 8 w 124"/>
                <a:gd name="T1" fmla="*/ 144 h 144"/>
                <a:gd name="T2" fmla="*/ 0 w 124"/>
                <a:gd name="T3" fmla="*/ 124 h 144"/>
                <a:gd name="T4" fmla="*/ 12 w 124"/>
                <a:gd name="T5" fmla="*/ 110 h 144"/>
                <a:gd name="T6" fmla="*/ 12 w 124"/>
                <a:gd name="T7" fmla="*/ 62 h 144"/>
                <a:gd name="T8" fmla="*/ 2 w 124"/>
                <a:gd name="T9" fmla="*/ 50 h 144"/>
                <a:gd name="T10" fmla="*/ 22 w 124"/>
                <a:gd name="T11" fmla="*/ 26 h 144"/>
                <a:gd name="T12" fmla="*/ 48 w 124"/>
                <a:gd name="T13" fmla="*/ 20 h 144"/>
                <a:gd name="T14" fmla="*/ 66 w 124"/>
                <a:gd name="T15" fmla="*/ 0 h 144"/>
                <a:gd name="T16" fmla="*/ 104 w 124"/>
                <a:gd name="T17" fmla="*/ 0 h 144"/>
                <a:gd name="T18" fmla="*/ 120 w 124"/>
                <a:gd name="T19" fmla="*/ 16 h 144"/>
                <a:gd name="T20" fmla="*/ 118 w 124"/>
                <a:gd name="T21" fmla="*/ 34 h 144"/>
                <a:gd name="T22" fmla="*/ 124 w 124"/>
                <a:gd name="T23" fmla="*/ 50 h 144"/>
                <a:gd name="T24" fmla="*/ 98 w 124"/>
                <a:gd name="T25" fmla="*/ 82 h 144"/>
                <a:gd name="T26" fmla="*/ 92 w 124"/>
                <a:gd name="T27" fmla="*/ 104 h 144"/>
                <a:gd name="T28" fmla="*/ 68 w 124"/>
                <a:gd name="T29" fmla="*/ 118 h 144"/>
                <a:gd name="T30" fmla="*/ 58 w 124"/>
                <a:gd name="T31" fmla="*/ 118 h 144"/>
                <a:gd name="T32" fmla="*/ 52 w 124"/>
                <a:gd name="T33" fmla="*/ 138 h 144"/>
                <a:gd name="T34" fmla="*/ 34 w 124"/>
                <a:gd name="T35" fmla="*/ 136 h 144"/>
                <a:gd name="T36" fmla="*/ 22 w 124"/>
                <a:gd name="T37" fmla="*/ 144 h 144"/>
                <a:gd name="T38" fmla="*/ 8 w 12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44">
                  <a:moveTo>
                    <a:pt x="8" y="144"/>
                  </a:moveTo>
                  <a:lnTo>
                    <a:pt x="0" y="124"/>
                  </a:lnTo>
                  <a:lnTo>
                    <a:pt x="12" y="110"/>
                  </a:lnTo>
                  <a:lnTo>
                    <a:pt x="12" y="62"/>
                  </a:lnTo>
                  <a:lnTo>
                    <a:pt x="2" y="50"/>
                  </a:lnTo>
                  <a:lnTo>
                    <a:pt x="22" y="26"/>
                  </a:lnTo>
                  <a:lnTo>
                    <a:pt x="48" y="20"/>
                  </a:lnTo>
                  <a:lnTo>
                    <a:pt x="66" y="0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18" y="34"/>
                  </a:lnTo>
                  <a:lnTo>
                    <a:pt x="124" y="50"/>
                  </a:lnTo>
                  <a:lnTo>
                    <a:pt x="98" y="82"/>
                  </a:lnTo>
                  <a:lnTo>
                    <a:pt x="92" y="104"/>
                  </a:lnTo>
                  <a:lnTo>
                    <a:pt x="68" y="118"/>
                  </a:lnTo>
                  <a:lnTo>
                    <a:pt x="58" y="118"/>
                  </a:lnTo>
                  <a:lnTo>
                    <a:pt x="52" y="138"/>
                  </a:lnTo>
                  <a:lnTo>
                    <a:pt x="34" y="136"/>
                  </a:lnTo>
                  <a:lnTo>
                    <a:pt x="22" y="144"/>
                  </a:lnTo>
                  <a:lnTo>
                    <a:pt x="8" y="14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gray">
            <a:xfrm>
              <a:off x="7308566" y="4022121"/>
              <a:ext cx="364156" cy="389379"/>
            </a:xfrm>
            <a:custGeom>
              <a:avLst/>
              <a:gdLst>
                <a:gd name="T0" fmla="*/ 10 w 144"/>
                <a:gd name="T1" fmla="*/ 30 h 154"/>
                <a:gd name="T2" fmla="*/ 16 w 144"/>
                <a:gd name="T3" fmla="*/ 50 h 154"/>
                <a:gd name="T4" fmla="*/ 0 w 144"/>
                <a:gd name="T5" fmla="*/ 66 h 154"/>
                <a:gd name="T6" fmla="*/ 2 w 144"/>
                <a:gd name="T7" fmla="*/ 86 h 154"/>
                <a:gd name="T8" fmla="*/ 24 w 144"/>
                <a:gd name="T9" fmla="*/ 90 h 154"/>
                <a:gd name="T10" fmla="*/ 42 w 144"/>
                <a:gd name="T11" fmla="*/ 108 h 154"/>
                <a:gd name="T12" fmla="*/ 62 w 144"/>
                <a:gd name="T13" fmla="*/ 110 h 154"/>
                <a:gd name="T14" fmla="*/ 60 w 144"/>
                <a:gd name="T15" fmla="*/ 128 h 154"/>
                <a:gd name="T16" fmla="*/ 74 w 144"/>
                <a:gd name="T17" fmla="*/ 142 h 154"/>
                <a:gd name="T18" fmla="*/ 94 w 144"/>
                <a:gd name="T19" fmla="*/ 154 h 154"/>
                <a:gd name="T20" fmla="*/ 118 w 144"/>
                <a:gd name="T21" fmla="*/ 138 h 154"/>
                <a:gd name="T22" fmla="*/ 118 w 144"/>
                <a:gd name="T23" fmla="*/ 104 h 154"/>
                <a:gd name="T24" fmla="*/ 144 w 144"/>
                <a:gd name="T25" fmla="*/ 92 h 154"/>
                <a:gd name="T26" fmla="*/ 142 w 144"/>
                <a:gd name="T27" fmla="*/ 32 h 154"/>
                <a:gd name="T28" fmla="*/ 122 w 144"/>
                <a:gd name="T29" fmla="*/ 16 h 154"/>
                <a:gd name="T30" fmla="*/ 100 w 144"/>
                <a:gd name="T31" fmla="*/ 28 h 154"/>
                <a:gd name="T32" fmla="*/ 80 w 144"/>
                <a:gd name="T33" fmla="*/ 14 h 154"/>
                <a:gd name="T34" fmla="*/ 60 w 144"/>
                <a:gd name="T35" fmla="*/ 0 h 154"/>
                <a:gd name="T36" fmla="*/ 30 w 144"/>
                <a:gd name="T37" fmla="*/ 12 h 154"/>
                <a:gd name="T38" fmla="*/ 10 w 144"/>
                <a:gd name="T39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54">
                  <a:moveTo>
                    <a:pt x="10" y="30"/>
                  </a:moveTo>
                  <a:lnTo>
                    <a:pt x="16" y="50"/>
                  </a:lnTo>
                  <a:lnTo>
                    <a:pt x="0" y="66"/>
                  </a:lnTo>
                  <a:lnTo>
                    <a:pt x="2" y="86"/>
                  </a:lnTo>
                  <a:lnTo>
                    <a:pt x="24" y="90"/>
                  </a:lnTo>
                  <a:lnTo>
                    <a:pt x="42" y="108"/>
                  </a:lnTo>
                  <a:lnTo>
                    <a:pt x="62" y="110"/>
                  </a:lnTo>
                  <a:lnTo>
                    <a:pt x="60" y="128"/>
                  </a:lnTo>
                  <a:lnTo>
                    <a:pt x="74" y="142"/>
                  </a:lnTo>
                  <a:lnTo>
                    <a:pt x="94" y="154"/>
                  </a:lnTo>
                  <a:lnTo>
                    <a:pt x="118" y="138"/>
                  </a:lnTo>
                  <a:lnTo>
                    <a:pt x="118" y="104"/>
                  </a:lnTo>
                  <a:lnTo>
                    <a:pt x="144" y="92"/>
                  </a:lnTo>
                  <a:lnTo>
                    <a:pt x="142" y="32"/>
                  </a:lnTo>
                  <a:lnTo>
                    <a:pt x="122" y="16"/>
                  </a:lnTo>
                  <a:lnTo>
                    <a:pt x="100" y="28"/>
                  </a:lnTo>
                  <a:lnTo>
                    <a:pt x="80" y="14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10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gray">
            <a:xfrm>
              <a:off x="7308566" y="4022121"/>
              <a:ext cx="364156" cy="389379"/>
            </a:xfrm>
            <a:custGeom>
              <a:avLst/>
              <a:gdLst>
                <a:gd name="T0" fmla="*/ 10 w 144"/>
                <a:gd name="T1" fmla="*/ 30 h 154"/>
                <a:gd name="T2" fmla="*/ 16 w 144"/>
                <a:gd name="T3" fmla="*/ 50 h 154"/>
                <a:gd name="T4" fmla="*/ 0 w 144"/>
                <a:gd name="T5" fmla="*/ 66 h 154"/>
                <a:gd name="T6" fmla="*/ 2 w 144"/>
                <a:gd name="T7" fmla="*/ 86 h 154"/>
                <a:gd name="T8" fmla="*/ 24 w 144"/>
                <a:gd name="T9" fmla="*/ 90 h 154"/>
                <a:gd name="T10" fmla="*/ 42 w 144"/>
                <a:gd name="T11" fmla="*/ 108 h 154"/>
                <a:gd name="T12" fmla="*/ 62 w 144"/>
                <a:gd name="T13" fmla="*/ 110 h 154"/>
                <a:gd name="T14" fmla="*/ 60 w 144"/>
                <a:gd name="T15" fmla="*/ 128 h 154"/>
                <a:gd name="T16" fmla="*/ 74 w 144"/>
                <a:gd name="T17" fmla="*/ 142 h 154"/>
                <a:gd name="T18" fmla="*/ 94 w 144"/>
                <a:gd name="T19" fmla="*/ 154 h 154"/>
                <a:gd name="T20" fmla="*/ 118 w 144"/>
                <a:gd name="T21" fmla="*/ 138 h 154"/>
                <a:gd name="T22" fmla="*/ 118 w 144"/>
                <a:gd name="T23" fmla="*/ 104 h 154"/>
                <a:gd name="T24" fmla="*/ 144 w 144"/>
                <a:gd name="T25" fmla="*/ 92 h 154"/>
                <a:gd name="T26" fmla="*/ 142 w 144"/>
                <a:gd name="T27" fmla="*/ 32 h 154"/>
                <a:gd name="T28" fmla="*/ 122 w 144"/>
                <a:gd name="T29" fmla="*/ 16 h 154"/>
                <a:gd name="T30" fmla="*/ 100 w 144"/>
                <a:gd name="T31" fmla="*/ 28 h 154"/>
                <a:gd name="T32" fmla="*/ 80 w 144"/>
                <a:gd name="T33" fmla="*/ 14 h 154"/>
                <a:gd name="T34" fmla="*/ 60 w 144"/>
                <a:gd name="T35" fmla="*/ 0 h 154"/>
                <a:gd name="T36" fmla="*/ 30 w 144"/>
                <a:gd name="T37" fmla="*/ 12 h 154"/>
                <a:gd name="T38" fmla="*/ 10 w 144"/>
                <a:gd name="T39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54">
                  <a:moveTo>
                    <a:pt x="10" y="30"/>
                  </a:moveTo>
                  <a:lnTo>
                    <a:pt x="16" y="50"/>
                  </a:lnTo>
                  <a:lnTo>
                    <a:pt x="0" y="66"/>
                  </a:lnTo>
                  <a:lnTo>
                    <a:pt x="2" y="86"/>
                  </a:lnTo>
                  <a:lnTo>
                    <a:pt x="24" y="90"/>
                  </a:lnTo>
                  <a:lnTo>
                    <a:pt x="42" y="108"/>
                  </a:lnTo>
                  <a:lnTo>
                    <a:pt x="62" y="110"/>
                  </a:lnTo>
                  <a:lnTo>
                    <a:pt x="60" y="128"/>
                  </a:lnTo>
                  <a:lnTo>
                    <a:pt x="74" y="142"/>
                  </a:lnTo>
                  <a:lnTo>
                    <a:pt x="94" y="154"/>
                  </a:lnTo>
                  <a:lnTo>
                    <a:pt x="118" y="138"/>
                  </a:lnTo>
                  <a:lnTo>
                    <a:pt x="118" y="104"/>
                  </a:lnTo>
                  <a:lnTo>
                    <a:pt x="144" y="92"/>
                  </a:lnTo>
                  <a:lnTo>
                    <a:pt x="142" y="32"/>
                  </a:lnTo>
                  <a:lnTo>
                    <a:pt x="122" y="16"/>
                  </a:lnTo>
                  <a:lnTo>
                    <a:pt x="100" y="28"/>
                  </a:lnTo>
                  <a:lnTo>
                    <a:pt x="80" y="14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1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gray">
            <a:xfrm>
              <a:off x="6914064" y="4345761"/>
              <a:ext cx="627157" cy="414663"/>
            </a:xfrm>
            <a:custGeom>
              <a:avLst/>
              <a:gdLst>
                <a:gd name="T0" fmla="*/ 216 w 248"/>
                <a:gd name="T1" fmla="*/ 0 h 164"/>
                <a:gd name="T2" fmla="*/ 192 w 248"/>
                <a:gd name="T3" fmla="*/ 12 h 164"/>
                <a:gd name="T4" fmla="*/ 112 w 248"/>
                <a:gd name="T5" fmla="*/ 72 h 164"/>
                <a:gd name="T6" fmla="*/ 106 w 248"/>
                <a:gd name="T7" fmla="*/ 96 h 164"/>
                <a:gd name="T8" fmla="*/ 94 w 248"/>
                <a:gd name="T9" fmla="*/ 104 h 164"/>
                <a:gd name="T10" fmla="*/ 60 w 248"/>
                <a:gd name="T11" fmla="*/ 94 h 164"/>
                <a:gd name="T12" fmla="*/ 40 w 248"/>
                <a:gd name="T13" fmla="*/ 98 h 164"/>
                <a:gd name="T14" fmla="*/ 8 w 248"/>
                <a:gd name="T15" fmla="*/ 120 h 164"/>
                <a:gd name="T16" fmla="*/ 0 w 248"/>
                <a:gd name="T17" fmla="*/ 142 h 164"/>
                <a:gd name="T18" fmla="*/ 14 w 248"/>
                <a:gd name="T19" fmla="*/ 162 h 164"/>
                <a:gd name="T20" fmla="*/ 36 w 248"/>
                <a:gd name="T21" fmla="*/ 164 h 164"/>
                <a:gd name="T22" fmla="*/ 50 w 248"/>
                <a:gd name="T23" fmla="*/ 140 h 164"/>
                <a:gd name="T24" fmla="*/ 62 w 248"/>
                <a:gd name="T25" fmla="*/ 130 h 164"/>
                <a:gd name="T26" fmla="*/ 84 w 248"/>
                <a:gd name="T27" fmla="*/ 128 h 164"/>
                <a:gd name="T28" fmla="*/ 94 w 248"/>
                <a:gd name="T29" fmla="*/ 148 h 164"/>
                <a:gd name="T30" fmla="*/ 120 w 248"/>
                <a:gd name="T31" fmla="*/ 144 h 164"/>
                <a:gd name="T32" fmla="*/ 132 w 248"/>
                <a:gd name="T33" fmla="*/ 122 h 164"/>
                <a:gd name="T34" fmla="*/ 152 w 248"/>
                <a:gd name="T35" fmla="*/ 130 h 164"/>
                <a:gd name="T36" fmla="*/ 172 w 248"/>
                <a:gd name="T37" fmla="*/ 122 h 164"/>
                <a:gd name="T38" fmla="*/ 202 w 248"/>
                <a:gd name="T39" fmla="*/ 90 h 164"/>
                <a:gd name="T40" fmla="*/ 226 w 248"/>
                <a:gd name="T41" fmla="*/ 86 h 164"/>
                <a:gd name="T42" fmla="*/ 234 w 248"/>
                <a:gd name="T43" fmla="*/ 78 h 164"/>
                <a:gd name="T44" fmla="*/ 236 w 248"/>
                <a:gd name="T45" fmla="*/ 54 h 164"/>
                <a:gd name="T46" fmla="*/ 244 w 248"/>
                <a:gd name="T47" fmla="*/ 44 h 164"/>
                <a:gd name="T48" fmla="*/ 248 w 248"/>
                <a:gd name="T49" fmla="*/ 24 h 164"/>
                <a:gd name="T50" fmla="*/ 230 w 248"/>
                <a:gd name="T51" fmla="*/ 14 h 164"/>
                <a:gd name="T52" fmla="*/ 216 w 248"/>
                <a:gd name="T5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164">
                  <a:moveTo>
                    <a:pt x="216" y="0"/>
                  </a:moveTo>
                  <a:lnTo>
                    <a:pt x="192" y="12"/>
                  </a:lnTo>
                  <a:lnTo>
                    <a:pt x="112" y="72"/>
                  </a:lnTo>
                  <a:lnTo>
                    <a:pt x="106" y="96"/>
                  </a:lnTo>
                  <a:lnTo>
                    <a:pt x="94" y="104"/>
                  </a:lnTo>
                  <a:lnTo>
                    <a:pt x="60" y="94"/>
                  </a:lnTo>
                  <a:lnTo>
                    <a:pt x="40" y="98"/>
                  </a:lnTo>
                  <a:lnTo>
                    <a:pt x="8" y="120"/>
                  </a:lnTo>
                  <a:lnTo>
                    <a:pt x="0" y="142"/>
                  </a:lnTo>
                  <a:lnTo>
                    <a:pt x="14" y="162"/>
                  </a:lnTo>
                  <a:lnTo>
                    <a:pt x="36" y="164"/>
                  </a:lnTo>
                  <a:lnTo>
                    <a:pt x="50" y="140"/>
                  </a:lnTo>
                  <a:lnTo>
                    <a:pt x="62" y="130"/>
                  </a:lnTo>
                  <a:lnTo>
                    <a:pt x="84" y="128"/>
                  </a:lnTo>
                  <a:lnTo>
                    <a:pt x="94" y="148"/>
                  </a:lnTo>
                  <a:lnTo>
                    <a:pt x="120" y="144"/>
                  </a:lnTo>
                  <a:lnTo>
                    <a:pt x="132" y="122"/>
                  </a:lnTo>
                  <a:lnTo>
                    <a:pt x="152" y="130"/>
                  </a:lnTo>
                  <a:lnTo>
                    <a:pt x="172" y="122"/>
                  </a:lnTo>
                  <a:lnTo>
                    <a:pt x="202" y="90"/>
                  </a:lnTo>
                  <a:lnTo>
                    <a:pt x="226" y="86"/>
                  </a:lnTo>
                  <a:lnTo>
                    <a:pt x="234" y="78"/>
                  </a:lnTo>
                  <a:lnTo>
                    <a:pt x="236" y="54"/>
                  </a:lnTo>
                  <a:lnTo>
                    <a:pt x="244" y="44"/>
                  </a:lnTo>
                  <a:lnTo>
                    <a:pt x="248" y="24"/>
                  </a:lnTo>
                  <a:lnTo>
                    <a:pt x="230" y="14"/>
                  </a:lnTo>
                  <a:lnTo>
                    <a:pt x="21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gray">
            <a:xfrm>
              <a:off x="6914064" y="4345761"/>
              <a:ext cx="627157" cy="414663"/>
            </a:xfrm>
            <a:custGeom>
              <a:avLst/>
              <a:gdLst>
                <a:gd name="T0" fmla="*/ 216 w 248"/>
                <a:gd name="T1" fmla="*/ 0 h 164"/>
                <a:gd name="T2" fmla="*/ 192 w 248"/>
                <a:gd name="T3" fmla="*/ 12 h 164"/>
                <a:gd name="T4" fmla="*/ 112 w 248"/>
                <a:gd name="T5" fmla="*/ 72 h 164"/>
                <a:gd name="T6" fmla="*/ 106 w 248"/>
                <a:gd name="T7" fmla="*/ 96 h 164"/>
                <a:gd name="T8" fmla="*/ 94 w 248"/>
                <a:gd name="T9" fmla="*/ 104 h 164"/>
                <a:gd name="T10" fmla="*/ 60 w 248"/>
                <a:gd name="T11" fmla="*/ 94 h 164"/>
                <a:gd name="T12" fmla="*/ 40 w 248"/>
                <a:gd name="T13" fmla="*/ 98 h 164"/>
                <a:gd name="T14" fmla="*/ 8 w 248"/>
                <a:gd name="T15" fmla="*/ 120 h 164"/>
                <a:gd name="T16" fmla="*/ 0 w 248"/>
                <a:gd name="T17" fmla="*/ 142 h 164"/>
                <a:gd name="T18" fmla="*/ 14 w 248"/>
                <a:gd name="T19" fmla="*/ 162 h 164"/>
                <a:gd name="T20" fmla="*/ 36 w 248"/>
                <a:gd name="T21" fmla="*/ 164 h 164"/>
                <a:gd name="T22" fmla="*/ 50 w 248"/>
                <a:gd name="T23" fmla="*/ 140 h 164"/>
                <a:gd name="T24" fmla="*/ 62 w 248"/>
                <a:gd name="T25" fmla="*/ 130 h 164"/>
                <a:gd name="T26" fmla="*/ 84 w 248"/>
                <a:gd name="T27" fmla="*/ 128 h 164"/>
                <a:gd name="T28" fmla="*/ 94 w 248"/>
                <a:gd name="T29" fmla="*/ 148 h 164"/>
                <a:gd name="T30" fmla="*/ 120 w 248"/>
                <a:gd name="T31" fmla="*/ 144 h 164"/>
                <a:gd name="T32" fmla="*/ 132 w 248"/>
                <a:gd name="T33" fmla="*/ 122 h 164"/>
                <a:gd name="T34" fmla="*/ 152 w 248"/>
                <a:gd name="T35" fmla="*/ 130 h 164"/>
                <a:gd name="T36" fmla="*/ 172 w 248"/>
                <a:gd name="T37" fmla="*/ 122 h 164"/>
                <a:gd name="T38" fmla="*/ 202 w 248"/>
                <a:gd name="T39" fmla="*/ 90 h 164"/>
                <a:gd name="T40" fmla="*/ 226 w 248"/>
                <a:gd name="T41" fmla="*/ 86 h 164"/>
                <a:gd name="T42" fmla="*/ 234 w 248"/>
                <a:gd name="T43" fmla="*/ 78 h 164"/>
                <a:gd name="T44" fmla="*/ 236 w 248"/>
                <a:gd name="T45" fmla="*/ 54 h 164"/>
                <a:gd name="T46" fmla="*/ 244 w 248"/>
                <a:gd name="T47" fmla="*/ 44 h 164"/>
                <a:gd name="T48" fmla="*/ 248 w 248"/>
                <a:gd name="T49" fmla="*/ 24 h 164"/>
                <a:gd name="T50" fmla="*/ 230 w 248"/>
                <a:gd name="T51" fmla="*/ 14 h 164"/>
                <a:gd name="T52" fmla="*/ 216 w 248"/>
                <a:gd name="T5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164">
                  <a:moveTo>
                    <a:pt x="216" y="0"/>
                  </a:moveTo>
                  <a:lnTo>
                    <a:pt x="192" y="12"/>
                  </a:lnTo>
                  <a:lnTo>
                    <a:pt x="112" y="72"/>
                  </a:lnTo>
                  <a:lnTo>
                    <a:pt x="106" y="96"/>
                  </a:lnTo>
                  <a:lnTo>
                    <a:pt x="94" y="104"/>
                  </a:lnTo>
                  <a:lnTo>
                    <a:pt x="60" y="94"/>
                  </a:lnTo>
                  <a:lnTo>
                    <a:pt x="40" y="98"/>
                  </a:lnTo>
                  <a:lnTo>
                    <a:pt x="8" y="120"/>
                  </a:lnTo>
                  <a:lnTo>
                    <a:pt x="0" y="142"/>
                  </a:lnTo>
                  <a:lnTo>
                    <a:pt x="14" y="162"/>
                  </a:lnTo>
                  <a:lnTo>
                    <a:pt x="36" y="164"/>
                  </a:lnTo>
                  <a:lnTo>
                    <a:pt x="50" y="140"/>
                  </a:lnTo>
                  <a:lnTo>
                    <a:pt x="62" y="130"/>
                  </a:lnTo>
                  <a:lnTo>
                    <a:pt x="84" y="128"/>
                  </a:lnTo>
                  <a:lnTo>
                    <a:pt x="94" y="148"/>
                  </a:lnTo>
                  <a:lnTo>
                    <a:pt x="120" y="144"/>
                  </a:lnTo>
                  <a:lnTo>
                    <a:pt x="132" y="122"/>
                  </a:lnTo>
                  <a:lnTo>
                    <a:pt x="152" y="130"/>
                  </a:lnTo>
                  <a:lnTo>
                    <a:pt x="172" y="122"/>
                  </a:lnTo>
                  <a:lnTo>
                    <a:pt x="202" y="90"/>
                  </a:lnTo>
                  <a:lnTo>
                    <a:pt x="226" y="86"/>
                  </a:lnTo>
                  <a:lnTo>
                    <a:pt x="234" y="78"/>
                  </a:lnTo>
                  <a:lnTo>
                    <a:pt x="236" y="54"/>
                  </a:lnTo>
                  <a:lnTo>
                    <a:pt x="244" y="44"/>
                  </a:lnTo>
                  <a:lnTo>
                    <a:pt x="248" y="24"/>
                  </a:lnTo>
                  <a:lnTo>
                    <a:pt x="230" y="14"/>
                  </a:lnTo>
                  <a:lnTo>
                    <a:pt x="216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gray">
            <a:xfrm>
              <a:off x="4865688" y="4269908"/>
              <a:ext cx="1572951" cy="1249047"/>
            </a:xfrm>
            <a:custGeom>
              <a:avLst/>
              <a:gdLst>
                <a:gd name="T0" fmla="*/ 614 w 622"/>
                <a:gd name="T1" fmla="*/ 218 h 494"/>
                <a:gd name="T2" fmla="*/ 604 w 622"/>
                <a:gd name="T3" fmla="*/ 172 h 494"/>
                <a:gd name="T4" fmla="*/ 554 w 622"/>
                <a:gd name="T5" fmla="*/ 116 h 494"/>
                <a:gd name="T6" fmla="*/ 542 w 622"/>
                <a:gd name="T7" fmla="*/ 72 h 494"/>
                <a:gd name="T8" fmla="*/ 526 w 622"/>
                <a:gd name="T9" fmla="*/ 48 h 494"/>
                <a:gd name="T10" fmla="*/ 486 w 622"/>
                <a:gd name="T11" fmla="*/ 62 h 494"/>
                <a:gd name="T12" fmla="*/ 442 w 622"/>
                <a:gd name="T13" fmla="*/ 54 h 494"/>
                <a:gd name="T14" fmla="*/ 382 w 622"/>
                <a:gd name="T15" fmla="*/ 64 h 494"/>
                <a:gd name="T16" fmla="*/ 364 w 622"/>
                <a:gd name="T17" fmla="*/ 30 h 494"/>
                <a:gd name="T18" fmla="*/ 318 w 622"/>
                <a:gd name="T19" fmla="*/ 0 h 494"/>
                <a:gd name="T20" fmla="*/ 274 w 622"/>
                <a:gd name="T21" fmla="*/ 38 h 494"/>
                <a:gd name="T22" fmla="*/ 220 w 622"/>
                <a:gd name="T23" fmla="*/ 56 h 494"/>
                <a:gd name="T24" fmla="*/ 188 w 622"/>
                <a:gd name="T25" fmla="*/ 16 h 494"/>
                <a:gd name="T26" fmla="*/ 164 w 622"/>
                <a:gd name="T27" fmla="*/ 70 h 494"/>
                <a:gd name="T28" fmla="*/ 154 w 622"/>
                <a:gd name="T29" fmla="*/ 116 h 494"/>
                <a:gd name="T30" fmla="*/ 98 w 622"/>
                <a:gd name="T31" fmla="*/ 108 h 494"/>
                <a:gd name="T32" fmla="*/ 56 w 622"/>
                <a:gd name="T33" fmla="*/ 118 h 494"/>
                <a:gd name="T34" fmla="*/ 68 w 622"/>
                <a:gd name="T35" fmla="*/ 160 h 494"/>
                <a:gd name="T36" fmla="*/ 82 w 622"/>
                <a:gd name="T37" fmla="*/ 192 h 494"/>
                <a:gd name="T38" fmla="*/ 44 w 622"/>
                <a:gd name="T39" fmla="*/ 216 h 494"/>
                <a:gd name="T40" fmla="*/ 18 w 622"/>
                <a:gd name="T41" fmla="*/ 254 h 494"/>
                <a:gd name="T42" fmla="*/ 38 w 622"/>
                <a:gd name="T43" fmla="*/ 304 h 494"/>
                <a:gd name="T44" fmla="*/ 42 w 622"/>
                <a:gd name="T45" fmla="*/ 338 h 494"/>
                <a:gd name="T46" fmla="*/ 36 w 622"/>
                <a:gd name="T47" fmla="*/ 388 h 494"/>
                <a:gd name="T48" fmla="*/ 0 w 622"/>
                <a:gd name="T49" fmla="*/ 458 h 494"/>
                <a:gd name="T50" fmla="*/ 44 w 622"/>
                <a:gd name="T51" fmla="*/ 494 h 494"/>
                <a:gd name="T52" fmla="*/ 94 w 622"/>
                <a:gd name="T53" fmla="*/ 466 h 494"/>
                <a:gd name="T54" fmla="*/ 120 w 622"/>
                <a:gd name="T55" fmla="*/ 450 h 494"/>
                <a:gd name="T56" fmla="*/ 120 w 622"/>
                <a:gd name="T57" fmla="*/ 422 h 494"/>
                <a:gd name="T58" fmla="*/ 182 w 622"/>
                <a:gd name="T59" fmla="*/ 404 h 494"/>
                <a:gd name="T60" fmla="*/ 224 w 622"/>
                <a:gd name="T61" fmla="*/ 442 h 494"/>
                <a:gd name="T62" fmla="*/ 288 w 622"/>
                <a:gd name="T63" fmla="*/ 454 h 494"/>
                <a:gd name="T64" fmla="*/ 362 w 622"/>
                <a:gd name="T65" fmla="*/ 440 h 494"/>
                <a:gd name="T66" fmla="*/ 404 w 622"/>
                <a:gd name="T67" fmla="*/ 436 h 494"/>
                <a:gd name="T68" fmla="*/ 430 w 622"/>
                <a:gd name="T69" fmla="*/ 412 h 494"/>
                <a:gd name="T70" fmla="*/ 484 w 622"/>
                <a:gd name="T71" fmla="*/ 374 h 494"/>
                <a:gd name="T72" fmla="*/ 504 w 622"/>
                <a:gd name="T73" fmla="*/ 400 h 494"/>
                <a:gd name="T74" fmla="*/ 534 w 622"/>
                <a:gd name="T75" fmla="*/ 378 h 494"/>
                <a:gd name="T76" fmla="*/ 524 w 622"/>
                <a:gd name="T77" fmla="*/ 322 h 494"/>
                <a:gd name="T78" fmla="*/ 570 w 622"/>
                <a:gd name="T79" fmla="*/ 328 h 494"/>
                <a:gd name="T80" fmla="*/ 604 w 622"/>
                <a:gd name="T81" fmla="*/ 314 h 494"/>
                <a:gd name="T82" fmla="*/ 622 w 622"/>
                <a:gd name="T83" fmla="*/ 2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2" h="494">
                  <a:moveTo>
                    <a:pt x="622" y="280"/>
                  </a:moveTo>
                  <a:lnTo>
                    <a:pt x="614" y="218"/>
                  </a:lnTo>
                  <a:lnTo>
                    <a:pt x="602" y="212"/>
                  </a:lnTo>
                  <a:lnTo>
                    <a:pt x="604" y="172"/>
                  </a:lnTo>
                  <a:lnTo>
                    <a:pt x="580" y="144"/>
                  </a:lnTo>
                  <a:lnTo>
                    <a:pt x="554" y="116"/>
                  </a:lnTo>
                  <a:lnTo>
                    <a:pt x="554" y="84"/>
                  </a:lnTo>
                  <a:lnTo>
                    <a:pt x="542" y="72"/>
                  </a:lnTo>
                  <a:lnTo>
                    <a:pt x="540" y="60"/>
                  </a:lnTo>
                  <a:lnTo>
                    <a:pt x="526" y="48"/>
                  </a:lnTo>
                  <a:lnTo>
                    <a:pt x="502" y="46"/>
                  </a:lnTo>
                  <a:lnTo>
                    <a:pt x="486" y="62"/>
                  </a:lnTo>
                  <a:lnTo>
                    <a:pt x="462" y="64"/>
                  </a:lnTo>
                  <a:lnTo>
                    <a:pt x="442" y="54"/>
                  </a:lnTo>
                  <a:lnTo>
                    <a:pt x="416" y="64"/>
                  </a:lnTo>
                  <a:lnTo>
                    <a:pt x="382" y="64"/>
                  </a:lnTo>
                  <a:lnTo>
                    <a:pt x="378" y="46"/>
                  </a:lnTo>
                  <a:lnTo>
                    <a:pt x="364" y="30"/>
                  </a:lnTo>
                  <a:lnTo>
                    <a:pt x="344" y="20"/>
                  </a:lnTo>
                  <a:lnTo>
                    <a:pt x="318" y="0"/>
                  </a:lnTo>
                  <a:lnTo>
                    <a:pt x="302" y="4"/>
                  </a:lnTo>
                  <a:lnTo>
                    <a:pt x="274" y="38"/>
                  </a:lnTo>
                  <a:lnTo>
                    <a:pt x="242" y="54"/>
                  </a:lnTo>
                  <a:lnTo>
                    <a:pt x="220" y="56"/>
                  </a:lnTo>
                  <a:lnTo>
                    <a:pt x="210" y="36"/>
                  </a:lnTo>
                  <a:lnTo>
                    <a:pt x="188" y="16"/>
                  </a:lnTo>
                  <a:lnTo>
                    <a:pt x="174" y="46"/>
                  </a:lnTo>
                  <a:lnTo>
                    <a:pt x="164" y="70"/>
                  </a:lnTo>
                  <a:lnTo>
                    <a:pt x="144" y="90"/>
                  </a:lnTo>
                  <a:lnTo>
                    <a:pt x="154" y="116"/>
                  </a:lnTo>
                  <a:lnTo>
                    <a:pt x="118" y="118"/>
                  </a:lnTo>
                  <a:lnTo>
                    <a:pt x="98" y="108"/>
                  </a:lnTo>
                  <a:lnTo>
                    <a:pt x="82" y="120"/>
                  </a:lnTo>
                  <a:lnTo>
                    <a:pt x="56" y="118"/>
                  </a:lnTo>
                  <a:lnTo>
                    <a:pt x="48" y="138"/>
                  </a:lnTo>
                  <a:lnTo>
                    <a:pt x="68" y="160"/>
                  </a:lnTo>
                  <a:lnTo>
                    <a:pt x="86" y="174"/>
                  </a:lnTo>
                  <a:lnTo>
                    <a:pt x="82" y="192"/>
                  </a:lnTo>
                  <a:lnTo>
                    <a:pt x="56" y="198"/>
                  </a:lnTo>
                  <a:lnTo>
                    <a:pt x="44" y="216"/>
                  </a:lnTo>
                  <a:lnTo>
                    <a:pt x="50" y="234"/>
                  </a:lnTo>
                  <a:lnTo>
                    <a:pt x="18" y="254"/>
                  </a:lnTo>
                  <a:lnTo>
                    <a:pt x="22" y="278"/>
                  </a:lnTo>
                  <a:lnTo>
                    <a:pt x="38" y="304"/>
                  </a:lnTo>
                  <a:lnTo>
                    <a:pt x="24" y="326"/>
                  </a:lnTo>
                  <a:lnTo>
                    <a:pt x="42" y="338"/>
                  </a:lnTo>
                  <a:lnTo>
                    <a:pt x="66" y="344"/>
                  </a:lnTo>
                  <a:lnTo>
                    <a:pt x="36" y="388"/>
                  </a:lnTo>
                  <a:lnTo>
                    <a:pt x="20" y="426"/>
                  </a:lnTo>
                  <a:lnTo>
                    <a:pt x="0" y="458"/>
                  </a:lnTo>
                  <a:lnTo>
                    <a:pt x="22" y="482"/>
                  </a:lnTo>
                  <a:lnTo>
                    <a:pt x="44" y="494"/>
                  </a:lnTo>
                  <a:lnTo>
                    <a:pt x="74" y="480"/>
                  </a:lnTo>
                  <a:lnTo>
                    <a:pt x="94" y="466"/>
                  </a:lnTo>
                  <a:lnTo>
                    <a:pt x="120" y="466"/>
                  </a:lnTo>
                  <a:lnTo>
                    <a:pt x="120" y="450"/>
                  </a:lnTo>
                  <a:lnTo>
                    <a:pt x="108" y="434"/>
                  </a:lnTo>
                  <a:lnTo>
                    <a:pt x="120" y="422"/>
                  </a:lnTo>
                  <a:lnTo>
                    <a:pt x="150" y="422"/>
                  </a:lnTo>
                  <a:lnTo>
                    <a:pt x="182" y="404"/>
                  </a:lnTo>
                  <a:lnTo>
                    <a:pt x="210" y="432"/>
                  </a:lnTo>
                  <a:lnTo>
                    <a:pt x="224" y="442"/>
                  </a:lnTo>
                  <a:lnTo>
                    <a:pt x="268" y="440"/>
                  </a:lnTo>
                  <a:lnTo>
                    <a:pt x="288" y="454"/>
                  </a:lnTo>
                  <a:lnTo>
                    <a:pt x="308" y="442"/>
                  </a:lnTo>
                  <a:lnTo>
                    <a:pt x="362" y="440"/>
                  </a:lnTo>
                  <a:lnTo>
                    <a:pt x="386" y="450"/>
                  </a:lnTo>
                  <a:lnTo>
                    <a:pt x="404" y="436"/>
                  </a:lnTo>
                  <a:lnTo>
                    <a:pt x="406" y="416"/>
                  </a:lnTo>
                  <a:lnTo>
                    <a:pt x="430" y="412"/>
                  </a:lnTo>
                  <a:lnTo>
                    <a:pt x="462" y="390"/>
                  </a:lnTo>
                  <a:lnTo>
                    <a:pt x="484" y="374"/>
                  </a:lnTo>
                  <a:lnTo>
                    <a:pt x="500" y="386"/>
                  </a:lnTo>
                  <a:lnTo>
                    <a:pt x="504" y="400"/>
                  </a:lnTo>
                  <a:lnTo>
                    <a:pt x="524" y="396"/>
                  </a:lnTo>
                  <a:lnTo>
                    <a:pt x="534" y="378"/>
                  </a:lnTo>
                  <a:lnTo>
                    <a:pt x="522" y="354"/>
                  </a:lnTo>
                  <a:lnTo>
                    <a:pt x="524" y="322"/>
                  </a:lnTo>
                  <a:lnTo>
                    <a:pt x="548" y="318"/>
                  </a:lnTo>
                  <a:lnTo>
                    <a:pt x="570" y="328"/>
                  </a:lnTo>
                  <a:lnTo>
                    <a:pt x="598" y="326"/>
                  </a:lnTo>
                  <a:lnTo>
                    <a:pt x="604" y="314"/>
                  </a:lnTo>
                  <a:lnTo>
                    <a:pt x="606" y="288"/>
                  </a:lnTo>
                  <a:lnTo>
                    <a:pt x="622" y="2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gray">
            <a:xfrm>
              <a:off x="4865688" y="4269908"/>
              <a:ext cx="1572951" cy="1249047"/>
            </a:xfrm>
            <a:custGeom>
              <a:avLst/>
              <a:gdLst>
                <a:gd name="T0" fmla="*/ 614 w 622"/>
                <a:gd name="T1" fmla="*/ 218 h 494"/>
                <a:gd name="T2" fmla="*/ 604 w 622"/>
                <a:gd name="T3" fmla="*/ 172 h 494"/>
                <a:gd name="T4" fmla="*/ 554 w 622"/>
                <a:gd name="T5" fmla="*/ 116 h 494"/>
                <a:gd name="T6" fmla="*/ 542 w 622"/>
                <a:gd name="T7" fmla="*/ 72 h 494"/>
                <a:gd name="T8" fmla="*/ 526 w 622"/>
                <a:gd name="T9" fmla="*/ 48 h 494"/>
                <a:gd name="T10" fmla="*/ 486 w 622"/>
                <a:gd name="T11" fmla="*/ 62 h 494"/>
                <a:gd name="T12" fmla="*/ 442 w 622"/>
                <a:gd name="T13" fmla="*/ 54 h 494"/>
                <a:gd name="T14" fmla="*/ 382 w 622"/>
                <a:gd name="T15" fmla="*/ 64 h 494"/>
                <a:gd name="T16" fmla="*/ 364 w 622"/>
                <a:gd name="T17" fmla="*/ 30 h 494"/>
                <a:gd name="T18" fmla="*/ 318 w 622"/>
                <a:gd name="T19" fmla="*/ 0 h 494"/>
                <a:gd name="T20" fmla="*/ 274 w 622"/>
                <a:gd name="T21" fmla="*/ 38 h 494"/>
                <a:gd name="T22" fmla="*/ 220 w 622"/>
                <a:gd name="T23" fmla="*/ 56 h 494"/>
                <a:gd name="T24" fmla="*/ 188 w 622"/>
                <a:gd name="T25" fmla="*/ 16 h 494"/>
                <a:gd name="T26" fmla="*/ 164 w 622"/>
                <a:gd name="T27" fmla="*/ 70 h 494"/>
                <a:gd name="T28" fmla="*/ 154 w 622"/>
                <a:gd name="T29" fmla="*/ 116 h 494"/>
                <a:gd name="T30" fmla="*/ 98 w 622"/>
                <a:gd name="T31" fmla="*/ 108 h 494"/>
                <a:gd name="T32" fmla="*/ 56 w 622"/>
                <a:gd name="T33" fmla="*/ 118 h 494"/>
                <a:gd name="T34" fmla="*/ 68 w 622"/>
                <a:gd name="T35" fmla="*/ 160 h 494"/>
                <a:gd name="T36" fmla="*/ 82 w 622"/>
                <a:gd name="T37" fmla="*/ 192 h 494"/>
                <a:gd name="T38" fmla="*/ 44 w 622"/>
                <a:gd name="T39" fmla="*/ 216 h 494"/>
                <a:gd name="T40" fmla="*/ 18 w 622"/>
                <a:gd name="T41" fmla="*/ 254 h 494"/>
                <a:gd name="T42" fmla="*/ 38 w 622"/>
                <a:gd name="T43" fmla="*/ 304 h 494"/>
                <a:gd name="T44" fmla="*/ 42 w 622"/>
                <a:gd name="T45" fmla="*/ 338 h 494"/>
                <a:gd name="T46" fmla="*/ 36 w 622"/>
                <a:gd name="T47" fmla="*/ 388 h 494"/>
                <a:gd name="T48" fmla="*/ 0 w 622"/>
                <a:gd name="T49" fmla="*/ 458 h 494"/>
                <a:gd name="T50" fmla="*/ 44 w 622"/>
                <a:gd name="T51" fmla="*/ 494 h 494"/>
                <a:gd name="T52" fmla="*/ 94 w 622"/>
                <a:gd name="T53" fmla="*/ 466 h 494"/>
                <a:gd name="T54" fmla="*/ 120 w 622"/>
                <a:gd name="T55" fmla="*/ 450 h 494"/>
                <a:gd name="T56" fmla="*/ 120 w 622"/>
                <a:gd name="T57" fmla="*/ 422 h 494"/>
                <a:gd name="T58" fmla="*/ 182 w 622"/>
                <a:gd name="T59" fmla="*/ 404 h 494"/>
                <a:gd name="T60" fmla="*/ 224 w 622"/>
                <a:gd name="T61" fmla="*/ 442 h 494"/>
                <a:gd name="T62" fmla="*/ 288 w 622"/>
                <a:gd name="T63" fmla="*/ 454 h 494"/>
                <a:gd name="T64" fmla="*/ 362 w 622"/>
                <a:gd name="T65" fmla="*/ 440 h 494"/>
                <a:gd name="T66" fmla="*/ 404 w 622"/>
                <a:gd name="T67" fmla="*/ 436 h 494"/>
                <a:gd name="T68" fmla="*/ 430 w 622"/>
                <a:gd name="T69" fmla="*/ 412 h 494"/>
                <a:gd name="T70" fmla="*/ 484 w 622"/>
                <a:gd name="T71" fmla="*/ 374 h 494"/>
                <a:gd name="T72" fmla="*/ 504 w 622"/>
                <a:gd name="T73" fmla="*/ 400 h 494"/>
                <a:gd name="T74" fmla="*/ 534 w 622"/>
                <a:gd name="T75" fmla="*/ 378 h 494"/>
                <a:gd name="T76" fmla="*/ 524 w 622"/>
                <a:gd name="T77" fmla="*/ 322 h 494"/>
                <a:gd name="T78" fmla="*/ 570 w 622"/>
                <a:gd name="T79" fmla="*/ 328 h 494"/>
                <a:gd name="T80" fmla="*/ 604 w 622"/>
                <a:gd name="T81" fmla="*/ 314 h 494"/>
                <a:gd name="T82" fmla="*/ 622 w 622"/>
                <a:gd name="T83" fmla="*/ 2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2" h="494">
                  <a:moveTo>
                    <a:pt x="622" y="280"/>
                  </a:moveTo>
                  <a:lnTo>
                    <a:pt x="614" y="218"/>
                  </a:lnTo>
                  <a:lnTo>
                    <a:pt x="602" y="212"/>
                  </a:lnTo>
                  <a:lnTo>
                    <a:pt x="604" y="172"/>
                  </a:lnTo>
                  <a:lnTo>
                    <a:pt x="580" y="144"/>
                  </a:lnTo>
                  <a:lnTo>
                    <a:pt x="554" y="116"/>
                  </a:lnTo>
                  <a:lnTo>
                    <a:pt x="554" y="84"/>
                  </a:lnTo>
                  <a:lnTo>
                    <a:pt x="542" y="72"/>
                  </a:lnTo>
                  <a:lnTo>
                    <a:pt x="540" y="60"/>
                  </a:lnTo>
                  <a:lnTo>
                    <a:pt x="526" y="48"/>
                  </a:lnTo>
                  <a:lnTo>
                    <a:pt x="502" y="46"/>
                  </a:lnTo>
                  <a:lnTo>
                    <a:pt x="486" y="62"/>
                  </a:lnTo>
                  <a:lnTo>
                    <a:pt x="462" y="64"/>
                  </a:lnTo>
                  <a:lnTo>
                    <a:pt x="442" y="54"/>
                  </a:lnTo>
                  <a:lnTo>
                    <a:pt x="416" y="64"/>
                  </a:lnTo>
                  <a:lnTo>
                    <a:pt x="382" y="64"/>
                  </a:lnTo>
                  <a:lnTo>
                    <a:pt x="378" y="46"/>
                  </a:lnTo>
                  <a:lnTo>
                    <a:pt x="364" y="30"/>
                  </a:lnTo>
                  <a:lnTo>
                    <a:pt x="344" y="20"/>
                  </a:lnTo>
                  <a:lnTo>
                    <a:pt x="318" y="0"/>
                  </a:lnTo>
                  <a:lnTo>
                    <a:pt x="302" y="4"/>
                  </a:lnTo>
                  <a:lnTo>
                    <a:pt x="274" y="38"/>
                  </a:lnTo>
                  <a:lnTo>
                    <a:pt x="242" y="54"/>
                  </a:lnTo>
                  <a:lnTo>
                    <a:pt x="220" y="56"/>
                  </a:lnTo>
                  <a:lnTo>
                    <a:pt x="210" y="36"/>
                  </a:lnTo>
                  <a:lnTo>
                    <a:pt x="188" y="16"/>
                  </a:lnTo>
                  <a:lnTo>
                    <a:pt x="174" y="46"/>
                  </a:lnTo>
                  <a:lnTo>
                    <a:pt x="164" y="70"/>
                  </a:lnTo>
                  <a:lnTo>
                    <a:pt x="144" y="90"/>
                  </a:lnTo>
                  <a:lnTo>
                    <a:pt x="154" y="116"/>
                  </a:lnTo>
                  <a:lnTo>
                    <a:pt x="118" y="118"/>
                  </a:lnTo>
                  <a:lnTo>
                    <a:pt x="98" y="108"/>
                  </a:lnTo>
                  <a:lnTo>
                    <a:pt x="82" y="120"/>
                  </a:lnTo>
                  <a:lnTo>
                    <a:pt x="56" y="118"/>
                  </a:lnTo>
                  <a:lnTo>
                    <a:pt x="48" y="138"/>
                  </a:lnTo>
                  <a:lnTo>
                    <a:pt x="68" y="160"/>
                  </a:lnTo>
                  <a:lnTo>
                    <a:pt x="86" y="174"/>
                  </a:lnTo>
                  <a:lnTo>
                    <a:pt x="82" y="192"/>
                  </a:lnTo>
                  <a:lnTo>
                    <a:pt x="56" y="198"/>
                  </a:lnTo>
                  <a:lnTo>
                    <a:pt x="44" y="216"/>
                  </a:lnTo>
                  <a:lnTo>
                    <a:pt x="50" y="234"/>
                  </a:lnTo>
                  <a:lnTo>
                    <a:pt x="18" y="254"/>
                  </a:lnTo>
                  <a:lnTo>
                    <a:pt x="22" y="278"/>
                  </a:lnTo>
                  <a:lnTo>
                    <a:pt x="38" y="304"/>
                  </a:lnTo>
                  <a:lnTo>
                    <a:pt x="24" y="326"/>
                  </a:lnTo>
                  <a:lnTo>
                    <a:pt x="42" y="338"/>
                  </a:lnTo>
                  <a:lnTo>
                    <a:pt x="66" y="344"/>
                  </a:lnTo>
                  <a:lnTo>
                    <a:pt x="36" y="388"/>
                  </a:lnTo>
                  <a:lnTo>
                    <a:pt x="20" y="426"/>
                  </a:lnTo>
                  <a:lnTo>
                    <a:pt x="0" y="458"/>
                  </a:lnTo>
                  <a:lnTo>
                    <a:pt x="22" y="482"/>
                  </a:lnTo>
                  <a:lnTo>
                    <a:pt x="44" y="494"/>
                  </a:lnTo>
                  <a:lnTo>
                    <a:pt x="74" y="480"/>
                  </a:lnTo>
                  <a:lnTo>
                    <a:pt x="94" y="466"/>
                  </a:lnTo>
                  <a:lnTo>
                    <a:pt x="120" y="466"/>
                  </a:lnTo>
                  <a:lnTo>
                    <a:pt x="120" y="450"/>
                  </a:lnTo>
                  <a:lnTo>
                    <a:pt x="108" y="434"/>
                  </a:lnTo>
                  <a:lnTo>
                    <a:pt x="120" y="422"/>
                  </a:lnTo>
                  <a:lnTo>
                    <a:pt x="150" y="422"/>
                  </a:lnTo>
                  <a:lnTo>
                    <a:pt x="182" y="404"/>
                  </a:lnTo>
                  <a:lnTo>
                    <a:pt x="210" y="432"/>
                  </a:lnTo>
                  <a:lnTo>
                    <a:pt x="224" y="442"/>
                  </a:lnTo>
                  <a:lnTo>
                    <a:pt x="268" y="440"/>
                  </a:lnTo>
                  <a:lnTo>
                    <a:pt x="288" y="454"/>
                  </a:lnTo>
                  <a:lnTo>
                    <a:pt x="308" y="442"/>
                  </a:lnTo>
                  <a:lnTo>
                    <a:pt x="362" y="440"/>
                  </a:lnTo>
                  <a:lnTo>
                    <a:pt x="386" y="450"/>
                  </a:lnTo>
                  <a:lnTo>
                    <a:pt x="404" y="436"/>
                  </a:lnTo>
                  <a:lnTo>
                    <a:pt x="406" y="416"/>
                  </a:lnTo>
                  <a:lnTo>
                    <a:pt x="430" y="412"/>
                  </a:lnTo>
                  <a:lnTo>
                    <a:pt x="462" y="390"/>
                  </a:lnTo>
                  <a:lnTo>
                    <a:pt x="484" y="374"/>
                  </a:lnTo>
                  <a:lnTo>
                    <a:pt x="500" y="386"/>
                  </a:lnTo>
                  <a:lnTo>
                    <a:pt x="504" y="400"/>
                  </a:lnTo>
                  <a:lnTo>
                    <a:pt x="524" y="396"/>
                  </a:lnTo>
                  <a:lnTo>
                    <a:pt x="534" y="378"/>
                  </a:lnTo>
                  <a:lnTo>
                    <a:pt x="522" y="354"/>
                  </a:lnTo>
                  <a:lnTo>
                    <a:pt x="524" y="322"/>
                  </a:lnTo>
                  <a:lnTo>
                    <a:pt x="548" y="318"/>
                  </a:lnTo>
                  <a:lnTo>
                    <a:pt x="570" y="328"/>
                  </a:lnTo>
                  <a:lnTo>
                    <a:pt x="598" y="326"/>
                  </a:lnTo>
                  <a:lnTo>
                    <a:pt x="604" y="314"/>
                  </a:lnTo>
                  <a:lnTo>
                    <a:pt x="606" y="288"/>
                  </a:lnTo>
                  <a:lnTo>
                    <a:pt x="622" y="28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gray">
            <a:xfrm>
              <a:off x="5113516" y="5615036"/>
              <a:ext cx="637273" cy="379265"/>
            </a:xfrm>
            <a:custGeom>
              <a:avLst/>
              <a:gdLst>
                <a:gd name="T0" fmla="*/ 0 w 252"/>
                <a:gd name="T1" fmla="*/ 110 h 150"/>
                <a:gd name="T2" fmla="*/ 2 w 252"/>
                <a:gd name="T3" fmla="*/ 80 h 150"/>
                <a:gd name="T4" fmla="*/ 22 w 252"/>
                <a:gd name="T5" fmla="*/ 64 h 150"/>
                <a:gd name="T6" fmla="*/ 46 w 252"/>
                <a:gd name="T7" fmla="*/ 58 h 150"/>
                <a:gd name="T8" fmla="*/ 70 w 252"/>
                <a:gd name="T9" fmla="*/ 30 h 150"/>
                <a:gd name="T10" fmla="*/ 102 w 252"/>
                <a:gd name="T11" fmla="*/ 22 h 150"/>
                <a:gd name="T12" fmla="*/ 134 w 252"/>
                <a:gd name="T13" fmla="*/ 18 h 150"/>
                <a:gd name="T14" fmla="*/ 142 w 252"/>
                <a:gd name="T15" fmla="*/ 10 h 150"/>
                <a:gd name="T16" fmla="*/ 186 w 252"/>
                <a:gd name="T17" fmla="*/ 10 h 150"/>
                <a:gd name="T18" fmla="*/ 200 w 252"/>
                <a:gd name="T19" fmla="*/ 0 h 150"/>
                <a:gd name="T20" fmla="*/ 220 w 252"/>
                <a:gd name="T21" fmla="*/ 4 h 150"/>
                <a:gd name="T22" fmla="*/ 240 w 252"/>
                <a:gd name="T23" fmla="*/ 22 h 150"/>
                <a:gd name="T24" fmla="*/ 252 w 252"/>
                <a:gd name="T25" fmla="*/ 46 h 150"/>
                <a:gd name="T26" fmla="*/ 240 w 252"/>
                <a:gd name="T27" fmla="*/ 76 h 150"/>
                <a:gd name="T28" fmla="*/ 198 w 252"/>
                <a:gd name="T29" fmla="*/ 112 h 150"/>
                <a:gd name="T30" fmla="*/ 156 w 252"/>
                <a:gd name="T31" fmla="*/ 130 h 150"/>
                <a:gd name="T32" fmla="*/ 120 w 252"/>
                <a:gd name="T33" fmla="*/ 140 h 150"/>
                <a:gd name="T34" fmla="*/ 88 w 252"/>
                <a:gd name="T35" fmla="*/ 130 h 150"/>
                <a:gd name="T36" fmla="*/ 62 w 252"/>
                <a:gd name="T37" fmla="*/ 144 h 150"/>
                <a:gd name="T38" fmla="*/ 38 w 252"/>
                <a:gd name="T39" fmla="*/ 150 h 150"/>
                <a:gd name="T40" fmla="*/ 12 w 252"/>
                <a:gd name="T41" fmla="*/ 126 h 150"/>
                <a:gd name="T42" fmla="*/ 0 w 252"/>
                <a:gd name="T43" fmla="*/ 11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50">
                  <a:moveTo>
                    <a:pt x="0" y="110"/>
                  </a:moveTo>
                  <a:lnTo>
                    <a:pt x="2" y="80"/>
                  </a:lnTo>
                  <a:lnTo>
                    <a:pt x="22" y="64"/>
                  </a:lnTo>
                  <a:lnTo>
                    <a:pt x="46" y="58"/>
                  </a:lnTo>
                  <a:lnTo>
                    <a:pt x="70" y="30"/>
                  </a:lnTo>
                  <a:lnTo>
                    <a:pt x="102" y="22"/>
                  </a:lnTo>
                  <a:lnTo>
                    <a:pt x="134" y="18"/>
                  </a:lnTo>
                  <a:lnTo>
                    <a:pt x="142" y="10"/>
                  </a:lnTo>
                  <a:lnTo>
                    <a:pt x="186" y="10"/>
                  </a:lnTo>
                  <a:lnTo>
                    <a:pt x="200" y="0"/>
                  </a:lnTo>
                  <a:lnTo>
                    <a:pt x="220" y="4"/>
                  </a:lnTo>
                  <a:lnTo>
                    <a:pt x="240" y="22"/>
                  </a:lnTo>
                  <a:lnTo>
                    <a:pt x="252" y="46"/>
                  </a:lnTo>
                  <a:lnTo>
                    <a:pt x="240" y="76"/>
                  </a:lnTo>
                  <a:lnTo>
                    <a:pt x="198" y="112"/>
                  </a:lnTo>
                  <a:lnTo>
                    <a:pt x="156" y="130"/>
                  </a:lnTo>
                  <a:lnTo>
                    <a:pt x="120" y="140"/>
                  </a:lnTo>
                  <a:lnTo>
                    <a:pt x="88" y="130"/>
                  </a:lnTo>
                  <a:lnTo>
                    <a:pt x="62" y="144"/>
                  </a:lnTo>
                  <a:lnTo>
                    <a:pt x="38" y="150"/>
                  </a:lnTo>
                  <a:lnTo>
                    <a:pt x="12" y="126"/>
                  </a:lnTo>
                  <a:lnTo>
                    <a:pt x="0" y="1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gray">
            <a:xfrm>
              <a:off x="5113516" y="5615036"/>
              <a:ext cx="637273" cy="379265"/>
            </a:xfrm>
            <a:custGeom>
              <a:avLst/>
              <a:gdLst>
                <a:gd name="T0" fmla="*/ 0 w 252"/>
                <a:gd name="T1" fmla="*/ 110 h 150"/>
                <a:gd name="T2" fmla="*/ 2 w 252"/>
                <a:gd name="T3" fmla="*/ 80 h 150"/>
                <a:gd name="T4" fmla="*/ 22 w 252"/>
                <a:gd name="T5" fmla="*/ 64 h 150"/>
                <a:gd name="T6" fmla="*/ 46 w 252"/>
                <a:gd name="T7" fmla="*/ 58 h 150"/>
                <a:gd name="T8" fmla="*/ 70 w 252"/>
                <a:gd name="T9" fmla="*/ 30 h 150"/>
                <a:gd name="T10" fmla="*/ 102 w 252"/>
                <a:gd name="T11" fmla="*/ 22 h 150"/>
                <a:gd name="T12" fmla="*/ 134 w 252"/>
                <a:gd name="T13" fmla="*/ 18 h 150"/>
                <a:gd name="T14" fmla="*/ 142 w 252"/>
                <a:gd name="T15" fmla="*/ 10 h 150"/>
                <a:gd name="T16" fmla="*/ 186 w 252"/>
                <a:gd name="T17" fmla="*/ 10 h 150"/>
                <a:gd name="T18" fmla="*/ 200 w 252"/>
                <a:gd name="T19" fmla="*/ 0 h 150"/>
                <a:gd name="T20" fmla="*/ 220 w 252"/>
                <a:gd name="T21" fmla="*/ 4 h 150"/>
                <a:gd name="T22" fmla="*/ 240 w 252"/>
                <a:gd name="T23" fmla="*/ 22 h 150"/>
                <a:gd name="T24" fmla="*/ 252 w 252"/>
                <a:gd name="T25" fmla="*/ 46 h 150"/>
                <a:gd name="T26" fmla="*/ 240 w 252"/>
                <a:gd name="T27" fmla="*/ 76 h 150"/>
                <a:gd name="T28" fmla="*/ 198 w 252"/>
                <a:gd name="T29" fmla="*/ 112 h 150"/>
                <a:gd name="T30" fmla="*/ 156 w 252"/>
                <a:gd name="T31" fmla="*/ 130 h 150"/>
                <a:gd name="T32" fmla="*/ 120 w 252"/>
                <a:gd name="T33" fmla="*/ 140 h 150"/>
                <a:gd name="T34" fmla="*/ 88 w 252"/>
                <a:gd name="T35" fmla="*/ 130 h 150"/>
                <a:gd name="T36" fmla="*/ 62 w 252"/>
                <a:gd name="T37" fmla="*/ 144 h 150"/>
                <a:gd name="T38" fmla="*/ 38 w 252"/>
                <a:gd name="T39" fmla="*/ 150 h 150"/>
                <a:gd name="T40" fmla="*/ 12 w 252"/>
                <a:gd name="T41" fmla="*/ 126 h 150"/>
                <a:gd name="T42" fmla="*/ 0 w 252"/>
                <a:gd name="T43" fmla="*/ 11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50">
                  <a:moveTo>
                    <a:pt x="0" y="110"/>
                  </a:moveTo>
                  <a:lnTo>
                    <a:pt x="2" y="80"/>
                  </a:lnTo>
                  <a:lnTo>
                    <a:pt x="22" y="64"/>
                  </a:lnTo>
                  <a:lnTo>
                    <a:pt x="46" y="58"/>
                  </a:lnTo>
                  <a:lnTo>
                    <a:pt x="70" y="30"/>
                  </a:lnTo>
                  <a:lnTo>
                    <a:pt x="102" y="22"/>
                  </a:lnTo>
                  <a:lnTo>
                    <a:pt x="134" y="18"/>
                  </a:lnTo>
                  <a:lnTo>
                    <a:pt x="142" y="10"/>
                  </a:lnTo>
                  <a:lnTo>
                    <a:pt x="186" y="10"/>
                  </a:lnTo>
                  <a:lnTo>
                    <a:pt x="200" y="0"/>
                  </a:lnTo>
                  <a:lnTo>
                    <a:pt x="220" y="4"/>
                  </a:lnTo>
                  <a:lnTo>
                    <a:pt x="240" y="22"/>
                  </a:lnTo>
                  <a:lnTo>
                    <a:pt x="252" y="46"/>
                  </a:lnTo>
                  <a:lnTo>
                    <a:pt x="240" y="76"/>
                  </a:lnTo>
                  <a:lnTo>
                    <a:pt x="198" y="112"/>
                  </a:lnTo>
                  <a:lnTo>
                    <a:pt x="156" y="130"/>
                  </a:lnTo>
                  <a:lnTo>
                    <a:pt x="120" y="140"/>
                  </a:lnTo>
                  <a:lnTo>
                    <a:pt x="88" y="130"/>
                  </a:lnTo>
                  <a:lnTo>
                    <a:pt x="62" y="144"/>
                  </a:lnTo>
                  <a:lnTo>
                    <a:pt x="38" y="150"/>
                  </a:lnTo>
                  <a:lnTo>
                    <a:pt x="12" y="126"/>
                  </a:lnTo>
                  <a:lnTo>
                    <a:pt x="0" y="1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ko-KR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659275" y="1666817"/>
            <a:ext cx="3458418" cy="1031511"/>
            <a:chOff x="2555776" y="2204864"/>
            <a:chExt cx="3458418" cy="1031511"/>
          </a:xfrm>
        </p:grpSpPr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5868144" y="2204864"/>
              <a:ext cx="146050" cy="144463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gray">
            <a:xfrm>
              <a:off x="2555776" y="2372775"/>
              <a:ext cx="3344196" cy="863600"/>
            </a:xfrm>
            <a:custGeom>
              <a:avLst/>
              <a:gdLst>
                <a:gd name="T0" fmla="*/ 0 w 1951"/>
                <a:gd name="T1" fmla="*/ 816 h 816"/>
                <a:gd name="T2" fmla="*/ 1497 w 1951"/>
                <a:gd name="T3" fmla="*/ 816 h 816"/>
                <a:gd name="T4" fmla="*/ 1951 w 1951"/>
                <a:gd name="T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" h="816">
                  <a:moveTo>
                    <a:pt x="0" y="816"/>
                  </a:moveTo>
                  <a:lnTo>
                    <a:pt x="1497" y="816"/>
                  </a:lnTo>
                  <a:lnTo>
                    <a:pt x="1951" y="0"/>
                  </a:lnTo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84" r="239" b="33918"/>
          <a:stretch/>
        </p:blipFill>
        <p:spPr>
          <a:xfrm>
            <a:off x="611560" y="1183493"/>
            <a:ext cx="5591749" cy="38296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28" b="17309"/>
          <a:stretch/>
        </p:blipFill>
        <p:spPr>
          <a:xfrm>
            <a:off x="611560" y="5085184"/>
            <a:ext cx="5591750" cy="1108413"/>
          </a:xfrm>
          <a:prstGeom prst="rect">
            <a:avLst/>
          </a:prstGeom>
        </p:spPr>
      </p:pic>
      <p:pic>
        <p:nvPicPr>
          <p:cNvPr id="73" name="Picture 2" descr="C:\Users\Secretary\Desktop\GKC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5368" y="161704"/>
            <a:ext cx="957072" cy="891032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1187624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Greek – Korean Chamber of Commerce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825503"/>
              </p:ext>
            </p:extLst>
          </p:nvPr>
        </p:nvGraphicFramePr>
        <p:xfrm>
          <a:off x="468250" y="1916832"/>
          <a:ext cx="8351714" cy="1097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79913"/>
                <a:gridCol w="1224136"/>
                <a:gridCol w="2447665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Total Numbe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r of Booths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2,308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-1.02%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compared to 2012</a:t>
                      </a:r>
                      <a:endParaRPr lang="ko-KR" altLang="en-US" sz="1800" b="1" dirty="0" smtClean="0">
                        <a:solidFill>
                          <a:srgbClr val="00B05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Number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of </a:t>
                      </a:r>
                      <a:r>
                        <a:rPr lang="en-US" altLang="ko-KR" sz="1800" dirty="0" smtClean="0">
                          <a:latin typeface="Georgia" pitchFamily="18" charset="0"/>
                        </a:rPr>
                        <a:t>Booths in Domestic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1,679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Booths in International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629</a:t>
                      </a:r>
                      <a:endParaRPr lang="en-US" altLang="ko-KR" sz="1800" b="1" dirty="0" smtClean="0">
                        <a:solidFill>
                          <a:srgbClr val="C0000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20501" name="직사각형 3"/>
          <p:cNvSpPr>
            <a:spLocks noChangeArrowheads="1"/>
          </p:cNvSpPr>
          <p:nvPr/>
        </p:nvSpPr>
        <p:spPr bwMode="auto">
          <a:xfrm>
            <a:off x="0" y="1341438"/>
            <a:ext cx="57959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Booth Information</a:t>
            </a:r>
          </a:p>
        </p:txBody>
      </p:sp>
      <p:sp>
        <p:nvSpPr>
          <p:cNvPr id="20505" name="직사각형 3"/>
          <p:cNvSpPr>
            <a:spLocks noChangeArrowheads="1"/>
          </p:cNvSpPr>
          <p:nvPr/>
        </p:nvSpPr>
        <p:spPr bwMode="auto">
          <a:xfrm>
            <a:off x="3095625" y="6453188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Georgia" pitchFamily="18" charset="0"/>
                <a:cs typeface="Tahoma" pitchFamily="34" charset="0"/>
              </a:rPr>
              <a:t>  </a:t>
            </a:r>
            <a:r>
              <a:rPr lang="en-US" altLang="ko-KR" sz="1400" b="1" dirty="0">
                <a:latin typeface="Georgia" pitchFamily="18" charset="0"/>
                <a:cs typeface="Tahoma" pitchFamily="34" charset="0"/>
              </a:rPr>
              <a:t>International Pavilion</a:t>
            </a:r>
            <a:endParaRPr lang="ko-KR" altLang="ko-KR" sz="1400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140968"/>
            <a:ext cx="7422379" cy="32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Secretary\Desktop\GKC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874362"/>
              </p:ext>
            </p:extLst>
          </p:nvPr>
        </p:nvGraphicFramePr>
        <p:xfrm>
          <a:off x="396875" y="1965325"/>
          <a:ext cx="8351714" cy="1463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79913"/>
                <a:gridCol w="1224136"/>
                <a:gridCol w="2447665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Number</a:t>
                      </a:r>
                      <a:r>
                        <a:rPr lang="en-US" altLang="ko-KR" sz="1800" b="0" baseline="0" dirty="0" smtClean="0">
                          <a:latin typeface="Georgia" pitchFamily="18" charset="0"/>
                        </a:rPr>
                        <a:t> of Visiting Countries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81</a:t>
                      </a:r>
                      <a:endParaRPr lang="ko-KR" altLang="en-US" sz="1800" b="0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+5.7%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compared to 2012</a:t>
                      </a:r>
                      <a:endParaRPr lang="ko-KR" altLang="en-US" sz="1800" b="1" dirty="0">
                        <a:solidFill>
                          <a:srgbClr val="00B05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Total Numbe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r of Visitors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51,974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Domestic Visitors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48,808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International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Visitors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3,166</a:t>
                      </a:r>
                      <a:endParaRPr lang="en-US" altLang="ko-KR" sz="1800" b="1" dirty="0" smtClean="0">
                        <a:solidFill>
                          <a:srgbClr val="C0000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21528" name="직사각형 3"/>
          <p:cNvSpPr>
            <a:spLocks noChangeArrowheads="1"/>
          </p:cNvSpPr>
          <p:nvPr/>
        </p:nvSpPr>
        <p:spPr bwMode="auto">
          <a:xfrm>
            <a:off x="0" y="1341438"/>
            <a:ext cx="57959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Visitor Information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825044"/>
            <a:ext cx="3599892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50171"/>
            <a:ext cx="3707904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937370"/>
              </p:ext>
            </p:extLst>
          </p:nvPr>
        </p:nvGraphicFramePr>
        <p:xfrm>
          <a:off x="396875" y="1916113"/>
          <a:ext cx="8351714" cy="1097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1350"/>
                <a:gridCol w="1728192"/>
                <a:gridCol w="1872172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anose="02040502050405020303" pitchFamily="18" charset="0"/>
                        </a:rPr>
                        <a:t>Total Exhibition</a:t>
                      </a:r>
                      <a:r>
                        <a:rPr lang="en-US" altLang="ko-KR" sz="1800" b="1" baseline="0" dirty="0" smtClean="0">
                          <a:latin typeface="Georgia" panose="02040502050405020303" pitchFamily="18" charset="0"/>
                        </a:rPr>
                        <a:t> Space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Georgia" panose="02040502050405020303" pitchFamily="18" charset="0"/>
                        </a:rPr>
                        <a:t>64,831</a:t>
                      </a:r>
                      <a:r>
                        <a:rPr lang="en-US" altLang="ko-KR" sz="18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latin typeface="Georgia" panose="02040502050405020303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anose="02040502050405020303" pitchFamily="18" charset="0"/>
                        </a:rPr>
                        <a:t>+1.0% compared to 2012</a:t>
                      </a:r>
                      <a:endParaRPr lang="ko-KR" altLang="en-US" sz="1800" b="1" dirty="0">
                        <a:solidFill>
                          <a:srgbClr val="00B05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anose="02040502050405020303" pitchFamily="18" charset="0"/>
                        </a:rPr>
                        <a:t>Domestic Pavilions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anose="02040502050405020303" pitchFamily="18" charset="0"/>
                        </a:rPr>
                        <a:t>50,314 </a:t>
                      </a:r>
                      <a:r>
                        <a:rPr lang="en-US" altLang="ko-KR" sz="1800" baseline="0" dirty="0" err="1" smtClean="0">
                          <a:latin typeface="Georgia" panose="02040502050405020303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anose="02040502050405020303" pitchFamily="18" charset="0"/>
                        </a:rPr>
                        <a:t>International</a:t>
                      </a:r>
                      <a:r>
                        <a:rPr lang="en-US" altLang="ko-KR" sz="1800" baseline="0" dirty="0" smtClean="0">
                          <a:latin typeface="Georgia" panose="02040502050405020303" pitchFamily="18" charset="0"/>
                        </a:rPr>
                        <a:t> Pavilion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anose="02040502050405020303" pitchFamily="18" charset="0"/>
                        </a:rPr>
                        <a:t>14,517 </a:t>
                      </a:r>
                      <a:r>
                        <a:rPr lang="en-US" altLang="ko-KR" sz="1800" baseline="0" dirty="0" err="1" smtClean="0">
                          <a:latin typeface="Georgia" panose="02040502050405020303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22549" name="직사각형 3"/>
          <p:cNvSpPr>
            <a:spLocks noChangeArrowheads="1"/>
          </p:cNvSpPr>
          <p:nvPr/>
        </p:nvSpPr>
        <p:spPr bwMode="auto">
          <a:xfrm>
            <a:off x="0" y="1341438"/>
            <a:ext cx="57959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Exhibition Space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976" y="3212976"/>
            <a:ext cx="5004047" cy="333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Secretary\Desktop\GKC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0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Exhibitor Analysis</a:t>
            </a:r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083" name="직사각형 3"/>
          <p:cNvSpPr>
            <a:spLocks noChangeArrowheads="1"/>
          </p:cNvSpPr>
          <p:nvPr/>
        </p:nvSpPr>
        <p:spPr bwMode="auto">
          <a:xfrm>
            <a:off x="323850" y="1916113"/>
            <a:ext cx="424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latin typeface="Georgia" pitchFamily="18" charset="0"/>
                <a:cs typeface="Tahoma" pitchFamily="34" charset="0"/>
              </a:rPr>
              <a:t>Overall Assessment of Exhibitor (in %)</a:t>
            </a:r>
          </a:p>
        </p:txBody>
      </p:sp>
      <p:sp>
        <p:nvSpPr>
          <p:cNvPr id="3084" name="직사각형 3"/>
          <p:cNvSpPr>
            <a:spLocks noChangeArrowheads="1"/>
          </p:cNvSpPr>
          <p:nvPr/>
        </p:nvSpPr>
        <p:spPr bwMode="auto">
          <a:xfrm>
            <a:off x="323850" y="4437063"/>
            <a:ext cx="424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Georgia" pitchFamily="18" charset="0"/>
                <a:cs typeface="Tahoma" pitchFamily="34" charset="0"/>
              </a:rPr>
              <a:t>Intention  to Participate in the Future (in %)</a:t>
            </a:r>
          </a:p>
        </p:txBody>
      </p:sp>
      <p:sp>
        <p:nvSpPr>
          <p:cNvPr id="3085" name="직사각형 3"/>
          <p:cNvSpPr>
            <a:spLocks noChangeArrowheads="1"/>
          </p:cNvSpPr>
          <p:nvPr/>
        </p:nvSpPr>
        <p:spPr bwMode="auto">
          <a:xfrm>
            <a:off x="5003800" y="1916113"/>
            <a:ext cx="4140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latin typeface="Georgia" pitchFamily="18" charset="0"/>
                <a:cs typeface="Tahoma" pitchFamily="34" charset="0"/>
              </a:rPr>
              <a:t>Willingness to Recommend (in %)</a:t>
            </a:r>
          </a:p>
        </p:txBody>
      </p:sp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xmlns="" val="145261765"/>
              </p:ext>
            </p:extLst>
          </p:nvPr>
        </p:nvGraphicFramePr>
        <p:xfrm>
          <a:off x="611560" y="1868947"/>
          <a:ext cx="3240360" cy="256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xmlns="" val="809111602"/>
              </p:ext>
            </p:extLst>
          </p:nvPr>
        </p:nvGraphicFramePr>
        <p:xfrm>
          <a:off x="4860033" y="2193924"/>
          <a:ext cx="4163838" cy="2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차트 17"/>
          <p:cNvGraphicFramePr/>
          <p:nvPr>
            <p:extLst>
              <p:ext uri="{D42A27DB-BD31-4B8C-83A1-F6EECF244321}">
                <p14:modId xmlns:p14="http://schemas.microsoft.com/office/powerpoint/2010/main" xmlns="" val="761785681"/>
              </p:ext>
            </p:extLst>
          </p:nvPr>
        </p:nvGraphicFramePr>
        <p:xfrm>
          <a:off x="395536" y="4378855"/>
          <a:ext cx="3672408" cy="231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288" y="4294982"/>
            <a:ext cx="3383136" cy="204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Secretary\Desktop\GKCC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3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Exhibitor Analysis</a:t>
            </a: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6" name="직사각형 3"/>
          <p:cNvSpPr>
            <a:spLocks noChangeArrowheads="1"/>
          </p:cNvSpPr>
          <p:nvPr/>
        </p:nvSpPr>
        <p:spPr bwMode="auto">
          <a:xfrm>
            <a:off x="323850" y="1916113"/>
            <a:ext cx="424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latin typeface="Georgia" pitchFamily="18" charset="0"/>
                <a:cs typeface="Tahoma" pitchFamily="34" charset="0"/>
              </a:rPr>
              <a:t>Achievement of Exhibitor Objectives (in %)</a:t>
            </a:r>
          </a:p>
        </p:txBody>
      </p:sp>
      <p:sp>
        <p:nvSpPr>
          <p:cNvPr id="4107" name="직사각형 3"/>
          <p:cNvSpPr>
            <a:spLocks noChangeArrowheads="1"/>
          </p:cNvSpPr>
          <p:nvPr/>
        </p:nvSpPr>
        <p:spPr bwMode="auto">
          <a:xfrm>
            <a:off x="4752528" y="1916113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Georgia" pitchFamily="18" charset="0"/>
                <a:cs typeface="Tahoma" pitchFamily="34" charset="0"/>
              </a:rPr>
              <a:t>General Assessment of Exhibition (in %)</a:t>
            </a:r>
          </a:p>
        </p:txBody>
      </p:sp>
      <p:pic>
        <p:nvPicPr>
          <p:cNvPr id="4108" name="그림 0" descr="IMG_0821.JPG"/>
          <p:cNvPicPr preferRelativeResize="0">
            <a:picLocks noChangeArrowheads="1"/>
          </p:cNvPicPr>
          <p:nvPr/>
        </p:nvPicPr>
        <p:blipFill>
          <a:blip r:embed="rId4" cstate="print"/>
          <a:srcRect l="2165" r="21169" b="29073"/>
          <a:stretch>
            <a:fillRect/>
          </a:stretch>
        </p:blipFill>
        <p:spPr bwMode="auto">
          <a:xfrm>
            <a:off x="1530176" y="5034335"/>
            <a:ext cx="2448272" cy="168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8935877"/>
              </p:ext>
            </p:extLst>
          </p:nvPr>
        </p:nvGraphicFramePr>
        <p:xfrm>
          <a:off x="344066" y="2420888"/>
          <a:ext cx="4302671" cy="2304256"/>
        </p:xfrm>
        <a:graphic>
          <a:graphicData uri="http://schemas.openxmlformats.org/presentationml/2006/ole">
            <p:oleObj spid="_x0000_s4255" name="워크시트" r:id="rId5" imgW="3533879" imgH="2133540" progId="Excel.Sheet.12">
              <p:embed/>
            </p:oleObj>
          </a:graphicData>
        </a:graphic>
      </p:graphicFrame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551022"/>
              </p:ext>
            </p:extLst>
          </p:nvPr>
        </p:nvGraphicFramePr>
        <p:xfrm>
          <a:off x="4813971" y="2307092"/>
          <a:ext cx="3214413" cy="2683388"/>
        </p:xfrm>
        <a:graphic>
          <a:graphicData uri="http://schemas.openxmlformats.org/presentationml/2006/ole">
            <p:oleObj spid="_x0000_s4256" name="워크시트" r:id="rId6" imgW="5419677" imgH="4533840" progId="Excel.Sheet.12">
              <p:embed/>
            </p:oleObj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034335"/>
            <a:ext cx="2526060" cy="168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Secretary\Desktop\GKCC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7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Areas of Interested to Visitors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3850" y="1916113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cs typeface="Tahoma" pitchFamily="34" charset="0"/>
              </a:rPr>
              <a:t>                    Visitors </a:t>
            </a:r>
            <a:r>
              <a:rPr lang="en-US" altLang="ko-KR" sz="1200" b="1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cs typeface="Tahoma" pitchFamily="34" charset="0"/>
              </a:rPr>
              <a:t>by Exhibition Hall (in </a:t>
            </a:r>
            <a:r>
              <a:rPr lang="en-US" altLang="ko-KR" sz="1200" b="1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cs typeface="Tahoma" pitchFamily="34" charset="0"/>
              </a:rPr>
              <a:t>%)*</a:t>
            </a:r>
            <a:endParaRPr lang="en-US" altLang="ko-KR" sz="1200" b="1" dirty="0">
              <a:solidFill>
                <a:schemeClr val="tx1">
                  <a:lumMod val="95000"/>
                </a:schemeClr>
              </a:solidFill>
              <a:latin typeface="Georgia" pitchFamily="18" charset="0"/>
              <a:cs typeface="Tahoma" pitchFamily="34" charset="0"/>
            </a:endParaRPr>
          </a:p>
          <a:p>
            <a:pPr>
              <a:defRPr/>
            </a:pPr>
            <a:endParaRPr lang="en-US" altLang="ko-KR" sz="1200" b="1" dirty="0" smtClean="0">
              <a:latin typeface="Georgia" pitchFamily="18" charset="0"/>
              <a:cs typeface="Tahoma" pitchFamily="34" charset="0"/>
            </a:endParaRP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Food Mac </a:t>
            </a:r>
            <a:r>
              <a:rPr lang="en-US" altLang="ko-KR" sz="1200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Pavilion</a:t>
            </a:r>
            <a:endParaRPr lang="ko-KR" altLang="ko-KR" sz="1200" b="1" dirty="0">
              <a:solidFill>
                <a:schemeClr val="tx2"/>
              </a:solidFill>
              <a:latin typeface="Georgia" pitchFamily="18" charset="0"/>
              <a:cs typeface="Tahoma" pitchFamily="34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340058"/>
              </p:ext>
            </p:extLst>
          </p:nvPr>
        </p:nvGraphicFramePr>
        <p:xfrm>
          <a:off x="395288" y="2708275"/>
          <a:ext cx="4032448" cy="201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368"/>
                <a:gridCol w="720080"/>
              </a:tblGrid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Processing Machinery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36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Food IT Equipment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16</a:t>
                      </a:r>
                      <a:endParaRPr lang="ko-KR" sz="1400" b="0" kern="10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Kitchen Appliances</a:t>
                      </a:r>
                      <a:r>
                        <a:rPr lang="ko-KR" sz="1100" kern="100" dirty="0">
                          <a:latin typeface="Georgia" pitchFamily="18" charset="0"/>
                        </a:rPr>
                        <a:t>∙</a:t>
                      </a:r>
                      <a:r>
                        <a:rPr lang="en-US" sz="1100" kern="100" dirty="0">
                          <a:latin typeface="Georgia" pitchFamily="18" charset="0"/>
                        </a:rPr>
                        <a:t>Furniture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13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Kitchen &amp; Restaurant Machinery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12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Bakery &amp; Confectionery Equipment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11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Catering Service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8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Food Transportation Equipment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4</a:t>
                      </a:r>
                      <a:endParaRPr lang="ko-KR" sz="1400" b="0" kern="100" dirty="0">
                        <a:latin typeface="Georgia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77" name="직사각형 3"/>
          <p:cNvSpPr>
            <a:spLocks noChangeArrowheads="1"/>
          </p:cNvSpPr>
          <p:nvPr/>
        </p:nvSpPr>
        <p:spPr bwMode="auto">
          <a:xfrm>
            <a:off x="4570413" y="19335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200" b="1" dirty="0">
              <a:latin typeface="Georgia" pitchFamily="18" charset="0"/>
              <a:cs typeface="Tahoma" pitchFamily="34" charset="0"/>
            </a:endParaRPr>
          </a:p>
          <a:p>
            <a:endParaRPr lang="en-US" altLang="ko-KR" sz="1200" b="1" dirty="0">
              <a:latin typeface="Georgia" pitchFamily="18" charset="0"/>
              <a:cs typeface="Tahoma" pitchFamily="34" charset="0"/>
            </a:endParaRPr>
          </a:p>
          <a:p>
            <a:pPr algn="ctr"/>
            <a:r>
              <a:rPr lang="en-US" altLang="ko-KR" sz="1200" b="1" dirty="0" smtClean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Food Pack </a:t>
            </a:r>
            <a:r>
              <a:rPr lang="en-US" altLang="ko-KR" sz="1200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Pavilion</a:t>
            </a:r>
            <a:endParaRPr lang="ko-KR" altLang="ko-KR" sz="1200" b="1" dirty="0">
              <a:solidFill>
                <a:schemeClr val="tx2"/>
              </a:solidFill>
              <a:latin typeface="Georgia" pitchFamily="18" charset="0"/>
              <a:cs typeface="Tahoma" pitchFamily="34" charset="0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4068621"/>
              </p:ext>
            </p:extLst>
          </p:nvPr>
        </p:nvGraphicFramePr>
        <p:xfrm>
          <a:off x="4583410" y="2780928"/>
          <a:ext cx="4032448" cy="1440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368"/>
                <a:gridCol w="720080"/>
              </a:tblGrid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anose="02040502050405020303" pitchFamily="18" charset="0"/>
                        </a:rPr>
                        <a:t>Packaging Materials / Container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anose="02040502050405020303" pitchFamily="18" charset="0"/>
                        </a:rPr>
                        <a:t>36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anose="02040502050405020303" pitchFamily="18" charset="0"/>
                        </a:rPr>
                        <a:t>Packaging Machinery / Component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anose="02040502050405020303" pitchFamily="18" charset="0"/>
                        </a:rPr>
                        <a:t>27</a:t>
                      </a:r>
                      <a:endParaRPr lang="ko-KR" sz="1400" b="0" kern="10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anose="02040502050405020303" pitchFamily="18" charset="0"/>
                        </a:rPr>
                        <a:t>Packaging Processing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anose="02040502050405020303" pitchFamily="18" charset="0"/>
                        </a:rPr>
                        <a:t>18</a:t>
                      </a:r>
                      <a:endParaRPr lang="ko-KR" sz="1400" b="0" kern="10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anose="02040502050405020303" pitchFamily="18" charset="0"/>
                        </a:rPr>
                        <a:t>Packaging Related Machinery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anose="02040502050405020303" pitchFamily="18" charset="0"/>
                        </a:rPr>
                        <a:t>12</a:t>
                      </a:r>
                      <a:endParaRPr lang="ko-KR" sz="1400" b="0" kern="10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anose="02040502050405020303" pitchFamily="18" charset="0"/>
                        </a:rPr>
                        <a:t>Packaging Related Service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anose="02040502050405020303" pitchFamily="18" charset="0"/>
                        </a:rPr>
                        <a:t>8</a:t>
                      </a:r>
                      <a:endParaRPr lang="ko-KR" sz="1400" b="0" kern="100" dirty="0">
                        <a:latin typeface="Georgia" panose="02040502050405020303" pitchFamily="18" charset="0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89" name="직사각형 3"/>
          <p:cNvSpPr>
            <a:spLocks noChangeArrowheads="1"/>
          </p:cNvSpPr>
          <p:nvPr/>
        </p:nvSpPr>
        <p:spPr bwMode="auto">
          <a:xfrm>
            <a:off x="2469952" y="4840286"/>
            <a:ext cx="4248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Food Safety </a:t>
            </a:r>
            <a:r>
              <a:rPr lang="en-US" altLang="ko-KR" sz="1200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Pavilion</a:t>
            </a:r>
            <a:endParaRPr lang="ko-KR" altLang="ko-KR" sz="1200" b="1" dirty="0">
              <a:solidFill>
                <a:schemeClr val="tx2"/>
              </a:solidFill>
              <a:latin typeface="Georgia" pitchFamily="18" charset="0"/>
              <a:cs typeface="Tahoma" pitchFamily="34" charset="0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601035"/>
              </p:ext>
            </p:extLst>
          </p:nvPr>
        </p:nvGraphicFramePr>
        <p:xfrm>
          <a:off x="2555776" y="5136677"/>
          <a:ext cx="4032448" cy="115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368"/>
                <a:gridCol w="720080"/>
              </a:tblGrid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Sanitation Equipment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48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Preservation Technology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29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Inspection &amp; Analysis Machinery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20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Floor Safety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4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600" name="직사각형 3"/>
          <p:cNvSpPr>
            <a:spLocks noChangeArrowheads="1"/>
          </p:cNvSpPr>
          <p:nvPr/>
        </p:nvSpPr>
        <p:spPr bwMode="auto">
          <a:xfrm>
            <a:off x="5585767" y="6525344"/>
            <a:ext cx="3455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1" dirty="0">
                <a:latin typeface="Tahoma" pitchFamily="34" charset="0"/>
                <a:cs typeface="Tahoma" pitchFamily="34" charset="0"/>
              </a:rPr>
              <a:t>*</a:t>
            </a:r>
            <a:r>
              <a:rPr lang="en-US" altLang="ko-KR" sz="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800" b="1" dirty="0">
                <a:latin typeface="Tahoma" pitchFamily="34" charset="0"/>
                <a:cs typeface="Tahoma" pitchFamily="34" charset="0"/>
              </a:rPr>
              <a:t>These sections of the survey allowed for multiple selections.</a:t>
            </a:r>
          </a:p>
        </p:txBody>
      </p:sp>
      <p:pic>
        <p:nvPicPr>
          <p:cNvPr id="16" name="Picture 2" descr="C:\Users\Secretary\Desktop\GKC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1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Areas of Interested to Visitors</a:t>
            </a: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3850" y="1916113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Visitors by Exhibition Hall (in </a:t>
            </a:r>
            <a:r>
              <a:rPr lang="en-US" altLang="ko-KR" sz="1200" b="1" dirty="0" smtClean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%)*</a:t>
            </a:r>
            <a:endParaRPr lang="en-US" altLang="ko-KR" sz="1200" b="1" dirty="0">
              <a:solidFill>
                <a:schemeClr val="tx1">
                  <a:lumMod val="95000"/>
                </a:scheme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>
              <a:defRPr/>
            </a:pPr>
            <a:endParaRPr lang="en-US" altLang="ko-KR" sz="1200" b="1" dirty="0">
              <a:latin typeface="Georgia" panose="02040502050405020303" pitchFamily="18" charset="0"/>
              <a:cs typeface="Tahoma" pitchFamily="34" charset="0"/>
            </a:endParaRPr>
          </a:p>
          <a:p>
            <a:pPr algn="ctr">
              <a:defRPr/>
            </a:pPr>
            <a:r>
              <a:rPr lang="en-US" altLang="ko-KR" sz="1200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Food &amp; Hotel Pavilion</a:t>
            </a:r>
            <a:endParaRPr lang="ko-KR" altLang="ko-KR" sz="1200" b="1" dirty="0">
              <a:solidFill>
                <a:schemeClr val="tx2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3590143"/>
              </p:ext>
            </p:extLst>
          </p:nvPr>
        </p:nvGraphicFramePr>
        <p:xfrm>
          <a:off x="431701" y="2637360"/>
          <a:ext cx="4068291" cy="4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12368"/>
                <a:gridCol w="755923"/>
              </a:tblGrid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Agricultural Products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latin typeface="Georgia" pitchFamily="18" charset="0"/>
                        </a:rPr>
                        <a:t>17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Ingredients &amp; Additives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10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Coffee &amp; Tea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10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Livestock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9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Bakery &amp; Confectionery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9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Seafood Products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9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Health &amp; Organic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7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Food Information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7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Dairy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6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Franchise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5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Beverage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5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Traditional Food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3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Poultry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2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Georgia" pitchFamily="18" charset="0"/>
                        </a:rPr>
                        <a:t>Catering Service</a:t>
                      </a:r>
                      <a:endParaRPr lang="ko-KR" sz="1400" b="0" kern="10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Georgia" pitchFamily="18" charset="0"/>
                        </a:rPr>
                        <a:t>2</a:t>
                      </a:r>
                      <a:endParaRPr lang="ko-KR" sz="1400" b="0" kern="100" dirty="0">
                        <a:latin typeface="Georgia" pitchFamily="18" charset="0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직사각형 3"/>
          <p:cNvSpPr>
            <a:spLocks noChangeArrowheads="1"/>
          </p:cNvSpPr>
          <p:nvPr/>
        </p:nvSpPr>
        <p:spPr bwMode="auto">
          <a:xfrm>
            <a:off x="5110162" y="6510883"/>
            <a:ext cx="3455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1" dirty="0">
                <a:latin typeface="Tahoma" pitchFamily="34" charset="0"/>
                <a:cs typeface="Tahoma" pitchFamily="34" charset="0"/>
              </a:rPr>
              <a:t>*</a:t>
            </a:r>
            <a:r>
              <a:rPr lang="en-US" altLang="ko-KR" sz="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sz="800" b="1" dirty="0">
                <a:latin typeface="Tahoma" pitchFamily="34" charset="0"/>
                <a:cs typeface="Tahoma" pitchFamily="34" charset="0"/>
              </a:rPr>
              <a:t>These sections of the survey allowed for multiple selections.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408" y="1897063"/>
            <a:ext cx="3133427" cy="208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162" y="4350667"/>
            <a:ext cx="3149673" cy="203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5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Global Food Plaza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5609" name="그림 9" descr="I000001405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4002087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그림 13" descr="I00000140517.JPG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4032250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192067"/>
              </p:ext>
            </p:extLst>
          </p:nvPr>
        </p:nvGraphicFramePr>
        <p:xfrm>
          <a:off x="396875" y="1965325"/>
          <a:ext cx="8351714" cy="1463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43077"/>
                <a:gridCol w="2592288"/>
                <a:gridCol w="2016349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Number</a:t>
                      </a:r>
                      <a:r>
                        <a:rPr lang="en-US" altLang="ko-KR" sz="1800" b="0" baseline="0" dirty="0" smtClean="0">
                          <a:latin typeface="Georgia" pitchFamily="18" charset="0"/>
                        </a:rPr>
                        <a:t> of Participating Countries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19</a:t>
                      </a:r>
                      <a:endParaRPr lang="ko-KR" altLang="en-US" sz="1800" b="0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00FF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Numbe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r of Invited Companies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87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B05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Conducted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Meetings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1,036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B05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Concluded Deals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Worth US$320 million</a:t>
                      </a:r>
                      <a:endParaRPr lang="en-US" altLang="ko-KR" sz="1800" b="1" dirty="0" smtClean="0">
                        <a:solidFill>
                          <a:srgbClr val="C0000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 w="12700" cmpd="sng"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B05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pic>
        <p:nvPicPr>
          <p:cNvPr id="11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Exhibition Stand Fittings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3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Stand Packages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8386923"/>
              </p:ext>
            </p:extLst>
          </p:nvPr>
        </p:nvGraphicFramePr>
        <p:xfrm>
          <a:off x="396875" y="1965325"/>
          <a:ext cx="8351715" cy="4206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83905"/>
                <a:gridCol w="2783905"/>
                <a:gridCol w="2783905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Space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Only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Walk on Stand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Premium Stand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€310/</a:t>
                      </a:r>
                      <a:r>
                        <a:rPr lang="en-US" altLang="ko-KR" sz="1800" dirty="0" err="1" smtClean="0">
                          <a:latin typeface="Georgia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€390/</a:t>
                      </a:r>
                      <a:r>
                        <a:rPr lang="en-US" altLang="ko-KR" sz="1800" dirty="0" err="1" smtClean="0">
                          <a:latin typeface="Georgia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€450/</a:t>
                      </a:r>
                      <a:r>
                        <a:rPr lang="en-US" altLang="ko-KR" sz="1800" dirty="0" err="1" smtClean="0">
                          <a:latin typeface="Georgia" pitchFamily="18" charset="0"/>
                        </a:rPr>
                        <a:t>sqm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 booth=9㎡(3mx3m)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€310/m x 9㎡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€2,790/booth 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Georgia" pitchFamily="18" charset="0"/>
                        </a:rPr>
                        <a:t>*Minimum 18㎡</a:t>
                      </a:r>
                      <a:endParaRPr lang="en-US" altLang="ko-KR" sz="1200" b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1 booth=9㎡(3mx3m)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€390/m x 9㎡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€3,510/booth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Georgia" pitchFamily="18" charset="0"/>
                        </a:rPr>
                        <a:t>*Minimum 9㎡</a:t>
                      </a:r>
                      <a:endParaRPr lang="ko-KR" altLang="en-US" sz="12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 booth=9㎡(3mx3m)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€450/m x 9㎡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€4,050/booth</a:t>
                      </a:r>
                    </a:p>
                    <a:p>
                      <a:pPr algn="ctr" latinLnBrk="1"/>
                      <a:endParaRPr lang="en-US" altLang="ko-KR" sz="1800" dirty="0" smtClean="0">
                        <a:latin typeface="Georgia" pitchFamily="18" charset="0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Georgia" pitchFamily="18" charset="0"/>
                        </a:rPr>
                        <a:t>*Minimum 18㎡</a:t>
                      </a:r>
                      <a:endParaRPr lang="en-US" altLang="ko-KR" sz="1200" b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Features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-</a:t>
                      </a:r>
                      <a:endParaRPr lang="en-US" altLang="ko-KR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walls, carpet, spotlight, fluorescent lights, power point, chairs, Info counter, table, fascia, shelves</a:t>
                      </a:r>
                      <a:endParaRPr lang="en-US" altLang="ko-KR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walls, carpet, spotlight, fluorescent lights,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power point, chairs, counter, table, fascia,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itchFamily="18" charset="0"/>
                        </a:rPr>
                        <a:t>lockable cupboard display cube, shelves</a:t>
                      </a:r>
                      <a:endParaRPr lang="en-US" altLang="ko-KR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아래쪽 화살표 9"/>
          <p:cNvSpPr>
            <a:spLocks noChangeArrowheads="1"/>
          </p:cNvSpPr>
          <p:nvPr/>
        </p:nvSpPr>
        <p:spPr bwMode="auto">
          <a:xfrm>
            <a:off x="1547664" y="3573016"/>
            <a:ext cx="371475" cy="238125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15900" indent="-215900"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000099"/>
              </a:buClr>
              <a:buFont typeface="Wingdings 2" pitchFamily="18" charset="2"/>
              <a:buChar char="¦"/>
              <a:defRPr/>
            </a:pPr>
            <a:endParaRPr lang="ko-KR" altLang="en-US">
              <a:ea typeface="HY헤드라인M" pitchFamily="18" charset="-127"/>
            </a:endParaRPr>
          </a:p>
        </p:txBody>
      </p:sp>
      <p:sp>
        <p:nvSpPr>
          <p:cNvPr id="13" name="아래쪽 화살표 9"/>
          <p:cNvSpPr>
            <a:spLocks noChangeArrowheads="1"/>
          </p:cNvSpPr>
          <p:nvPr/>
        </p:nvSpPr>
        <p:spPr bwMode="auto">
          <a:xfrm>
            <a:off x="4386262" y="3573016"/>
            <a:ext cx="371475" cy="238125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15900" indent="-215900"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000099"/>
              </a:buClr>
              <a:buFont typeface="Wingdings 2" pitchFamily="18" charset="2"/>
              <a:buChar char="¦"/>
              <a:defRPr/>
            </a:pPr>
            <a:endParaRPr lang="ko-KR" altLang="en-US" dirty="0">
              <a:ea typeface="HY헤드라인M" pitchFamily="18" charset="-127"/>
            </a:endParaRPr>
          </a:p>
        </p:txBody>
      </p:sp>
      <p:sp>
        <p:nvSpPr>
          <p:cNvPr id="15" name="아래쪽 화살표 9"/>
          <p:cNvSpPr>
            <a:spLocks noChangeArrowheads="1"/>
          </p:cNvSpPr>
          <p:nvPr/>
        </p:nvSpPr>
        <p:spPr bwMode="auto">
          <a:xfrm>
            <a:off x="7092280" y="3573016"/>
            <a:ext cx="371475" cy="238125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15900" indent="-215900"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000099"/>
              </a:buClr>
              <a:buFont typeface="Wingdings 2" pitchFamily="18" charset="2"/>
              <a:buChar char="¦"/>
              <a:defRPr/>
            </a:pPr>
            <a:endParaRPr lang="ko-KR" altLang="en-US">
              <a:ea typeface="HY헤드라인M" pitchFamily="18" charset="-127"/>
            </a:endParaRPr>
          </a:p>
        </p:txBody>
      </p:sp>
      <p:sp>
        <p:nvSpPr>
          <p:cNvPr id="27689" name="직사각형 3"/>
          <p:cNvSpPr>
            <a:spLocks noChangeArrowheads="1"/>
          </p:cNvSpPr>
          <p:nvPr/>
        </p:nvSpPr>
        <p:spPr bwMode="auto">
          <a:xfrm>
            <a:off x="395288" y="6309320"/>
            <a:ext cx="83534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 dirty="0">
                <a:latin typeface="Georgia" pitchFamily="18" charset="0"/>
                <a:cs typeface="Tahoma" pitchFamily="34" charset="0"/>
              </a:rPr>
              <a:t> * Features and specification are subject to change without notice.</a:t>
            </a:r>
          </a:p>
          <a:p>
            <a:r>
              <a:rPr lang="en-US" altLang="ko-KR" sz="1100" dirty="0">
                <a:latin typeface="Georgia" pitchFamily="18" charset="0"/>
                <a:cs typeface="Tahoma" pitchFamily="34" charset="0"/>
              </a:rPr>
              <a:t> * Official stand fitting contractor’s contact details to be advised later.</a:t>
            </a:r>
            <a:endParaRPr lang="ko-KR" altLang="ko-KR" sz="1100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4" name="Picture 2" descr="C:\Users\Secretary\Desktop\GKC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8679" name="그림 18" descr="IMG_0256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528"/>
            <a:ext cx="214312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그림 20" descr="IMG_0108.JPG"/>
          <p:cNvPicPr preferRelativeResize="0">
            <a:picLocks/>
          </p:cNvPicPr>
          <p:nvPr/>
        </p:nvPicPr>
        <p:blipFill>
          <a:blip r:embed="rId4" cstate="print"/>
          <a:srcRect l="21107" t="923" r="27150"/>
          <a:stretch>
            <a:fillRect/>
          </a:stretch>
        </p:blipFill>
        <p:spPr bwMode="auto">
          <a:xfrm>
            <a:off x="5364088" y="2420528"/>
            <a:ext cx="223192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82" name="직사각형 3"/>
          <p:cNvSpPr>
            <a:spLocks noChangeArrowheads="1"/>
          </p:cNvSpPr>
          <p:nvPr/>
        </p:nvSpPr>
        <p:spPr bwMode="auto">
          <a:xfrm>
            <a:off x="0" y="1341438"/>
            <a:ext cx="55086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Walk on Stand</a:t>
            </a:r>
          </a:p>
        </p:txBody>
      </p:sp>
      <p:sp>
        <p:nvSpPr>
          <p:cNvPr id="28683" name="직사각형 3"/>
          <p:cNvSpPr>
            <a:spLocks noChangeArrowheads="1"/>
          </p:cNvSpPr>
          <p:nvPr/>
        </p:nvSpPr>
        <p:spPr bwMode="auto">
          <a:xfrm>
            <a:off x="4284663" y="1341438"/>
            <a:ext cx="5508625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■ </a:t>
            </a:r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Premium Stand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Exhibition Stand Fittings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85" name="직사각형 3"/>
          <p:cNvSpPr>
            <a:spLocks noChangeArrowheads="1"/>
          </p:cNvSpPr>
          <p:nvPr/>
        </p:nvSpPr>
        <p:spPr bwMode="auto">
          <a:xfrm>
            <a:off x="395287" y="6334126"/>
            <a:ext cx="8353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100" dirty="0">
                <a:latin typeface="Georgia" pitchFamily="18" charset="0"/>
                <a:cs typeface="Tahoma" pitchFamily="34" charset="0"/>
              </a:rPr>
              <a:t> * Specifications and images are subject to change without notice.</a:t>
            </a:r>
          </a:p>
        </p:txBody>
      </p:sp>
      <p:pic>
        <p:nvPicPr>
          <p:cNvPr id="12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5"/>
          <p:cNvGrpSpPr>
            <a:grpSpLocks/>
          </p:cNvGrpSpPr>
          <p:nvPr/>
        </p:nvGrpSpPr>
        <p:grpSpPr bwMode="auto">
          <a:xfrm>
            <a:off x="879475" y="2133600"/>
            <a:ext cx="7385050" cy="1009650"/>
            <a:chOff x="912" y="1134"/>
            <a:chExt cx="4194" cy="636"/>
          </a:xfrm>
        </p:grpSpPr>
        <p:pic>
          <p:nvPicPr>
            <p:cNvPr id="12302" name="Picture 31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l="15834" t="26250" r="11354" b="59029"/>
            <a:stretch>
              <a:fillRect/>
            </a:stretch>
          </p:blipFill>
          <p:spPr bwMode="auto">
            <a:xfrm>
              <a:off x="912" y="1134"/>
              <a:ext cx="419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704" y="1250"/>
              <a:ext cx="32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Overview of Seoul Food </a:t>
              </a:r>
              <a:r>
                <a:rPr lang="en-US" altLang="ko-KR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2014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1105" y="1178"/>
              <a:ext cx="42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4000" dirty="0">
                  <a:latin typeface="Georgia" pitchFamily="18" charset="0"/>
                  <a:ea typeface="HY견명조" pitchFamily="18" charset="-127"/>
                </a:rPr>
                <a:t>Ⅰ</a:t>
              </a:r>
            </a:p>
          </p:txBody>
        </p:sp>
      </p:grpSp>
      <p:grpSp>
        <p:nvGrpSpPr>
          <p:cNvPr id="12292" name="Group 48"/>
          <p:cNvGrpSpPr>
            <a:grpSpLocks/>
          </p:cNvGrpSpPr>
          <p:nvPr/>
        </p:nvGrpSpPr>
        <p:grpSpPr bwMode="auto">
          <a:xfrm>
            <a:off x="879475" y="3357563"/>
            <a:ext cx="7385050" cy="1047750"/>
            <a:chOff x="793" y="1842"/>
            <a:chExt cx="4313" cy="660"/>
          </a:xfrm>
        </p:grpSpPr>
        <p:pic>
          <p:nvPicPr>
            <p:cNvPr id="12299" name="Picture 32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l="15834" t="42500" r="11354" b="42223"/>
            <a:stretch>
              <a:fillRect/>
            </a:stretch>
          </p:blipFill>
          <p:spPr bwMode="auto">
            <a:xfrm>
              <a:off x="793" y="1842"/>
              <a:ext cx="4313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615" y="1978"/>
              <a:ext cx="32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Review of Seoul Food </a:t>
              </a:r>
              <a:r>
                <a:rPr lang="en-US" altLang="ko-KR" sz="28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2013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975" y="1895"/>
              <a:ext cx="4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dirty="0">
                  <a:latin typeface="Georgia" pitchFamily="18" charset="0"/>
                  <a:ea typeface="HY견명조" pitchFamily="18" charset="-127"/>
                </a:rPr>
                <a:t>Ⅱ</a:t>
              </a:r>
            </a:p>
          </p:txBody>
        </p:sp>
      </p:grpSp>
      <p:grpSp>
        <p:nvGrpSpPr>
          <p:cNvPr id="12293" name="Group 49"/>
          <p:cNvGrpSpPr>
            <a:grpSpLocks/>
          </p:cNvGrpSpPr>
          <p:nvPr/>
        </p:nvGrpSpPr>
        <p:grpSpPr bwMode="auto">
          <a:xfrm>
            <a:off x="879475" y="4581525"/>
            <a:ext cx="7385050" cy="1028700"/>
            <a:chOff x="793" y="2555"/>
            <a:chExt cx="4313" cy="648"/>
          </a:xfrm>
        </p:grpSpPr>
        <p:pic>
          <p:nvPicPr>
            <p:cNvPr id="12296" name="Picture 33" descr="바"/>
            <p:cNvPicPr>
              <a:picLocks noChangeAspect="1" noChangeArrowheads="1"/>
            </p:cNvPicPr>
            <p:nvPr/>
          </p:nvPicPr>
          <p:blipFill>
            <a:blip r:embed="rId2" cstate="print"/>
            <a:srcRect l="15834" t="58888" r="11354" b="26111"/>
            <a:stretch>
              <a:fillRect/>
            </a:stretch>
          </p:blipFill>
          <p:spPr bwMode="auto">
            <a:xfrm>
              <a:off x="793" y="2555"/>
              <a:ext cx="4313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607" y="2691"/>
              <a:ext cx="31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Exhibition Stand Fittings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991" y="2612"/>
              <a:ext cx="4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000" dirty="0">
                  <a:latin typeface="Georgia" pitchFamily="18" charset="0"/>
                  <a:ea typeface="HY견명조" pitchFamily="18" charset="-127"/>
                </a:rPr>
                <a:t>Ⅲ</a:t>
              </a: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ko-KR" sz="3200"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Contents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C:\Users\Secretary\Desktop\GKC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" name="직사각형 6"/>
          <p:cNvSpPr>
            <a:spLocks noChangeArrowheads="1"/>
          </p:cNvSpPr>
          <p:nvPr/>
        </p:nvSpPr>
        <p:spPr bwMode="auto">
          <a:xfrm>
            <a:off x="313361" y="3140968"/>
            <a:ext cx="8478838" cy="314547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3200" b="1" dirty="0" smtClean="0">
                <a:solidFill>
                  <a:srgbClr val="C40000"/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SEOUL FOOD 2014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Mark a date on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your </a:t>
            </a: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calendar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to attend this essential event, which focuses on </a:t>
            </a:r>
            <a:r>
              <a:rPr lang="en-US" altLang="ko-KR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major food trends in </a:t>
            </a: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the global food industry.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HY헤드라인M" pitchFamily="18" charset="-127"/>
              <a:cs typeface="Tahoma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699792" y="742116"/>
            <a:ext cx="3476966" cy="1945455"/>
            <a:chOff x="2415870" y="2621258"/>
            <a:chExt cx="7431144" cy="3215662"/>
          </a:xfrm>
          <a:solidFill>
            <a:schemeClr val="tx2">
              <a:lumMod val="75000"/>
            </a:schemeClr>
          </a:solidFill>
        </p:grpSpPr>
        <p:sp>
          <p:nvSpPr>
            <p:cNvPr id="11" name="모서리가 둥근 직사각형 10"/>
            <p:cNvSpPr/>
            <p:nvPr/>
          </p:nvSpPr>
          <p:spPr>
            <a:xfrm>
              <a:off x="2415870" y="32516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542415" y="32516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588226" y="31320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714771" y="31320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834413" y="311960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2960958" y="311960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006769" y="30000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133314" y="30000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729719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2856264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3088470" y="311710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215015" y="311710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3334657" y="310465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3461203" y="310465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507013" y="298506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3229963" y="29975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356509" y="29975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3338125" y="32366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3477117" y="322423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3073522" y="32366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3200067" y="324913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3850816" y="32217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3573766" y="323418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3700312" y="323418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2981333" y="350574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027144" y="33861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53689" y="33861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08845" y="35032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235391" y="35032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3355032" y="34907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3481578" y="34907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527388" y="3371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250338" y="338366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376884" y="338366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358500" y="36228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497492" y="361038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093897" y="36228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3220443" y="363527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2975906" y="37573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03418" y="375486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229963" y="375486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3349605" y="37424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3476150" y="37424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3353073" y="38744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3492065" y="38619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3088470" y="38744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3215015" y="388689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3693350" y="33512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3648506" y="34683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3775052" y="34807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894693" y="34683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3790000" y="33487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3898161" y="35879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3633558" y="35879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3760104" y="360037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3587180" y="37374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3713725" y="37374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3668881" y="38544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>
            <a:xfrm>
              <a:off x="3795427" y="38544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3810375" y="373491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3653933" y="397407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2968886" y="361038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모서리가 둥근 직사각형 72"/>
            <p:cNvSpPr/>
            <p:nvPr/>
          </p:nvSpPr>
          <p:spPr>
            <a:xfrm>
              <a:off x="2884201" y="351569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2841433" y="375486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2871754" y="36203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3902680" y="30000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3625630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3752175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모서리가 둥근 직사각형 78"/>
            <p:cNvSpPr/>
            <p:nvPr/>
          </p:nvSpPr>
          <p:spPr>
            <a:xfrm>
              <a:off x="3579252" y="31494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3745214" y="312954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3841863" y="31270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3777069" y="27508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3604146" y="288787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3770108" y="28679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모서리가 둥근 직사각형 84"/>
            <p:cNvSpPr/>
            <p:nvPr/>
          </p:nvSpPr>
          <p:spPr>
            <a:xfrm>
              <a:off x="3866757" y="28654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모서리가 둥근 직사각형 85"/>
            <p:cNvSpPr/>
            <p:nvPr/>
          </p:nvSpPr>
          <p:spPr>
            <a:xfrm>
              <a:off x="4269359" y="29875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모서리가 둥근 직사각형 86"/>
            <p:cNvSpPr/>
            <p:nvPr/>
          </p:nvSpPr>
          <p:spPr>
            <a:xfrm>
              <a:off x="3992309" y="30000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모서리가 둥근 직사각형 87"/>
            <p:cNvSpPr/>
            <p:nvPr/>
          </p:nvSpPr>
          <p:spPr>
            <a:xfrm>
              <a:off x="4118855" y="30000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모서리가 둥근 직사각형 88"/>
            <p:cNvSpPr/>
            <p:nvPr/>
          </p:nvSpPr>
          <p:spPr>
            <a:xfrm>
              <a:off x="4423841" y="28804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모서리가 둥근 직사각형 89"/>
            <p:cNvSpPr/>
            <p:nvPr/>
          </p:nvSpPr>
          <p:spPr>
            <a:xfrm>
              <a:off x="4171685" y="28804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모서리가 둥근 직사각형 90"/>
            <p:cNvSpPr/>
            <p:nvPr/>
          </p:nvSpPr>
          <p:spPr>
            <a:xfrm>
              <a:off x="4298230" y="28804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4950429" y="2656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모서리가 둥근 직사각형 92"/>
            <p:cNvSpPr/>
            <p:nvPr/>
          </p:nvSpPr>
          <p:spPr>
            <a:xfrm>
              <a:off x="5089421" y="264370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모서리가 둥근 직사각형 93"/>
            <p:cNvSpPr/>
            <p:nvPr/>
          </p:nvSpPr>
          <p:spPr>
            <a:xfrm>
              <a:off x="4685826" y="2656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4812371" y="266860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모서리가 둥근 직사각형 95"/>
            <p:cNvSpPr/>
            <p:nvPr/>
          </p:nvSpPr>
          <p:spPr>
            <a:xfrm>
              <a:off x="4567835" y="27906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4695347" y="278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모서리가 둥근 직사각형 97"/>
            <p:cNvSpPr/>
            <p:nvPr/>
          </p:nvSpPr>
          <p:spPr>
            <a:xfrm>
              <a:off x="4821892" y="278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모서리가 둥근 직사각형 98"/>
            <p:cNvSpPr/>
            <p:nvPr/>
          </p:nvSpPr>
          <p:spPr>
            <a:xfrm>
              <a:off x="4941534" y="27757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5068079" y="27757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모서리가 둥근 직사각형 100"/>
            <p:cNvSpPr/>
            <p:nvPr/>
          </p:nvSpPr>
          <p:spPr>
            <a:xfrm>
              <a:off x="5225487" y="262125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모서리가 둥근 직사각형 101"/>
            <p:cNvSpPr/>
            <p:nvPr/>
          </p:nvSpPr>
          <p:spPr>
            <a:xfrm>
              <a:off x="5352032" y="26337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5179109" y="27707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5305654" y="27707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모서리가 둥근 직사각형 104"/>
            <p:cNvSpPr/>
            <p:nvPr/>
          </p:nvSpPr>
          <p:spPr>
            <a:xfrm>
              <a:off x="5427197" y="276823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모서리가 둥근 직사각형 105"/>
            <p:cNvSpPr/>
            <p:nvPr/>
          </p:nvSpPr>
          <p:spPr>
            <a:xfrm>
              <a:off x="4560815" y="264370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모서리가 둥근 직사각형 106"/>
            <p:cNvSpPr/>
            <p:nvPr/>
          </p:nvSpPr>
          <p:spPr>
            <a:xfrm>
              <a:off x="4433361" y="278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4799982" y="291473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4919624" y="29022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모서리가 둥근 직사각형 109"/>
            <p:cNvSpPr/>
            <p:nvPr/>
          </p:nvSpPr>
          <p:spPr>
            <a:xfrm>
              <a:off x="5046170" y="29022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5157199" y="28972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모서리가 둥근 직사각형 111"/>
            <p:cNvSpPr/>
            <p:nvPr/>
          </p:nvSpPr>
          <p:spPr>
            <a:xfrm>
              <a:off x="5283744" y="28972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모서리가 둥근 직사각형 112"/>
            <p:cNvSpPr/>
            <p:nvPr/>
          </p:nvSpPr>
          <p:spPr>
            <a:xfrm>
              <a:off x="4894672" y="302883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5005702" y="30238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5132247" y="30238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모서리가 둥근 직사각형 115"/>
            <p:cNvSpPr/>
            <p:nvPr/>
          </p:nvSpPr>
          <p:spPr>
            <a:xfrm>
              <a:off x="4537939" y="300697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모서리가 둥근 직사각형 116"/>
            <p:cNvSpPr/>
            <p:nvPr/>
          </p:nvSpPr>
          <p:spPr>
            <a:xfrm>
              <a:off x="4045139" y="27732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4020246" y="26288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모서리가 둥근 직사각형 118"/>
            <p:cNvSpPr/>
            <p:nvPr/>
          </p:nvSpPr>
          <p:spPr>
            <a:xfrm>
              <a:off x="2933988" y="38844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모서리가 둥근 직사각형 119"/>
            <p:cNvSpPr/>
            <p:nvPr/>
          </p:nvSpPr>
          <p:spPr>
            <a:xfrm>
              <a:off x="3063576" y="39940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모서리가 둥근 직사각형 120"/>
            <p:cNvSpPr/>
            <p:nvPr/>
          </p:nvSpPr>
          <p:spPr>
            <a:xfrm>
              <a:off x="3190122" y="400647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모서리가 둥근 직사각형 121"/>
            <p:cNvSpPr/>
            <p:nvPr/>
          </p:nvSpPr>
          <p:spPr>
            <a:xfrm>
              <a:off x="2909095" y="40040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3152781" y="412057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모서리가 둥근 직사각형 123"/>
            <p:cNvSpPr/>
            <p:nvPr/>
          </p:nvSpPr>
          <p:spPr>
            <a:xfrm>
              <a:off x="3279326" y="413302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모서리가 둥근 직사각형 124"/>
            <p:cNvSpPr/>
            <p:nvPr/>
          </p:nvSpPr>
          <p:spPr>
            <a:xfrm>
              <a:off x="3522444" y="423467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모서리가 둥근 직사각형 125"/>
            <p:cNvSpPr/>
            <p:nvPr/>
          </p:nvSpPr>
          <p:spPr>
            <a:xfrm>
              <a:off x="3648989" y="42471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모서리가 둥근 직사각형 126"/>
            <p:cNvSpPr/>
            <p:nvPr/>
          </p:nvSpPr>
          <p:spPr>
            <a:xfrm>
              <a:off x="3724271" y="433632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3850816" y="434876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모서리가 둥근 직사각형 128"/>
            <p:cNvSpPr/>
            <p:nvPr/>
          </p:nvSpPr>
          <p:spPr>
            <a:xfrm>
              <a:off x="3591699" y="447492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모서리가 둥근 직사각형 129"/>
            <p:cNvSpPr/>
            <p:nvPr/>
          </p:nvSpPr>
          <p:spPr>
            <a:xfrm>
              <a:off x="3702728" y="44699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3829273" y="44699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모서리가 둥근 직사각형 131"/>
            <p:cNvSpPr/>
            <p:nvPr/>
          </p:nvSpPr>
          <p:spPr>
            <a:xfrm>
              <a:off x="4200104" y="44773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4339097" y="44648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모서리가 둥근 직사각형 133"/>
            <p:cNvSpPr/>
            <p:nvPr/>
          </p:nvSpPr>
          <p:spPr>
            <a:xfrm>
              <a:off x="3935502" y="44773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모서리가 둥근 직사각형 134"/>
            <p:cNvSpPr/>
            <p:nvPr/>
          </p:nvSpPr>
          <p:spPr>
            <a:xfrm>
              <a:off x="4062047" y="448975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모서리가 둥근 직사각형 135"/>
            <p:cNvSpPr/>
            <p:nvPr/>
          </p:nvSpPr>
          <p:spPr>
            <a:xfrm>
              <a:off x="3965881" y="46267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모서리가 둥근 직사각형 136"/>
            <p:cNvSpPr/>
            <p:nvPr/>
          </p:nvSpPr>
          <p:spPr>
            <a:xfrm>
              <a:off x="3921037" y="47438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모서리가 둥근 직사각형 137"/>
            <p:cNvSpPr/>
            <p:nvPr/>
          </p:nvSpPr>
          <p:spPr>
            <a:xfrm>
              <a:off x="4047582" y="47438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모서리가 둥근 직사각형 138"/>
            <p:cNvSpPr/>
            <p:nvPr/>
          </p:nvSpPr>
          <p:spPr>
            <a:xfrm>
              <a:off x="4167224" y="473142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모서리가 둥근 직사각형 139"/>
            <p:cNvSpPr/>
            <p:nvPr/>
          </p:nvSpPr>
          <p:spPr>
            <a:xfrm>
              <a:off x="4293770" y="473142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모서리가 둥근 직사각형 140"/>
            <p:cNvSpPr/>
            <p:nvPr/>
          </p:nvSpPr>
          <p:spPr>
            <a:xfrm>
              <a:off x="4339580" y="46118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모서리가 둥근 직사각형 141"/>
            <p:cNvSpPr/>
            <p:nvPr/>
          </p:nvSpPr>
          <p:spPr>
            <a:xfrm>
              <a:off x="4062530" y="462428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모서리가 둥근 직사각형 142"/>
            <p:cNvSpPr/>
            <p:nvPr/>
          </p:nvSpPr>
          <p:spPr>
            <a:xfrm>
              <a:off x="4189076" y="462428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4170692" y="48634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모서리가 둥근 직사각형 144"/>
            <p:cNvSpPr/>
            <p:nvPr/>
          </p:nvSpPr>
          <p:spPr>
            <a:xfrm>
              <a:off x="4309684" y="48510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모서리가 둥근 직사각형 145"/>
            <p:cNvSpPr/>
            <p:nvPr/>
          </p:nvSpPr>
          <p:spPr>
            <a:xfrm>
              <a:off x="3906089" y="48634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모서리가 둥근 직사각형 146"/>
            <p:cNvSpPr/>
            <p:nvPr/>
          </p:nvSpPr>
          <p:spPr>
            <a:xfrm>
              <a:off x="4032634" y="48758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모서리가 둥근 직사각형 147"/>
            <p:cNvSpPr/>
            <p:nvPr/>
          </p:nvSpPr>
          <p:spPr>
            <a:xfrm>
              <a:off x="4505542" y="45918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모서리가 둥근 직사각형 148"/>
            <p:cNvSpPr/>
            <p:nvPr/>
          </p:nvSpPr>
          <p:spPr>
            <a:xfrm>
              <a:off x="4460698" y="47089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4587243" y="47089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모서리가 둥근 직사각형 150"/>
            <p:cNvSpPr/>
            <p:nvPr/>
          </p:nvSpPr>
          <p:spPr>
            <a:xfrm>
              <a:off x="4681991" y="46965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모서리가 둥근 직사각형 151"/>
            <p:cNvSpPr/>
            <p:nvPr/>
          </p:nvSpPr>
          <p:spPr>
            <a:xfrm>
              <a:off x="4602191" y="45893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모서리가 둥근 직사각형 152"/>
            <p:cNvSpPr/>
            <p:nvPr/>
          </p:nvSpPr>
          <p:spPr>
            <a:xfrm>
              <a:off x="4685459" y="48285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모서리가 둥근 직사각형 153"/>
            <p:cNvSpPr/>
            <p:nvPr/>
          </p:nvSpPr>
          <p:spPr>
            <a:xfrm>
              <a:off x="4445750" y="48285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모서리가 둥근 직사각형 154"/>
            <p:cNvSpPr/>
            <p:nvPr/>
          </p:nvSpPr>
          <p:spPr>
            <a:xfrm>
              <a:off x="4572295" y="484100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모서리가 둥근 직사각형 155"/>
            <p:cNvSpPr/>
            <p:nvPr/>
          </p:nvSpPr>
          <p:spPr>
            <a:xfrm>
              <a:off x="4032693" y="34783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모서리가 둥근 직사각형 156"/>
            <p:cNvSpPr/>
            <p:nvPr/>
          </p:nvSpPr>
          <p:spPr>
            <a:xfrm>
              <a:off x="4036160" y="35979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모서리가 둥근 직사각형 157"/>
            <p:cNvSpPr/>
            <p:nvPr/>
          </p:nvSpPr>
          <p:spPr>
            <a:xfrm>
              <a:off x="4045139" y="33587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모서리가 둥근 직사각형 158"/>
            <p:cNvSpPr/>
            <p:nvPr/>
          </p:nvSpPr>
          <p:spPr>
            <a:xfrm>
              <a:off x="4184673" y="3371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모서리가 둥근 직사각형 159"/>
            <p:cNvSpPr/>
            <p:nvPr/>
          </p:nvSpPr>
          <p:spPr>
            <a:xfrm>
              <a:off x="4188141" y="34907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1" name="모서리가 둥근 직사각형 160"/>
            <p:cNvSpPr/>
            <p:nvPr/>
          </p:nvSpPr>
          <p:spPr>
            <a:xfrm>
              <a:off x="4197120" y="32516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모서리가 둥근 직사각형 161"/>
            <p:cNvSpPr/>
            <p:nvPr/>
          </p:nvSpPr>
          <p:spPr>
            <a:xfrm>
              <a:off x="4737748" y="31429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모서리가 둥근 직사각형 162"/>
            <p:cNvSpPr/>
            <p:nvPr/>
          </p:nvSpPr>
          <p:spPr>
            <a:xfrm>
              <a:off x="4848777" y="31379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모서리가 둥근 직사각형 163"/>
            <p:cNvSpPr/>
            <p:nvPr/>
          </p:nvSpPr>
          <p:spPr>
            <a:xfrm>
              <a:off x="4337705" y="33811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모서리가 둥근 직사각형 164"/>
            <p:cNvSpPr/>
            <p:nvPr/>
          </p:nvSpPr>
          <p:spPr>
            <a:xfrm>
              <a:off x="4448734" y="33761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모서리가 둥근 직사각형 165"/>
            <p:cNvSpPr/>
            <p:nvPr/>
          </p:nvSpPr>
          <p:spPr>
            <a:xfrm>
              <a:off x="3853317" y="498809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모서리가 둥근 직사각형 166"/>
            <p:cNvSpPr/>
            <p:nvPr/>
          </p:nvSpPr>
          <p:spPr>
            <a:xfrm>
              <a:off x="3935018" y="510517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모서리가 둥근 직사각형 167"/>
            <p:cNvSpPr/>
            <p:nvPr/>
          </p:nvSpPr>
          <p:spPr>
            <a:xfrm>
              <a:off x="4054660" y="50927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모서리가 둥근 직사각형 168"/>
            <p:cNvSpPr/>
            <p:nvPr/>
          </p:nvSpPr>
          <p:spPr>
            <a:xfrm>
              <a:off x="4181206" y="50927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모서리가 둥근 직사각형 169"/>
            <p:cNvSpPr/>
            <p:nvPr/>
          </p:nvSpPr>
          <p:spPr>
            <a:xfrm>
              <a:off x="4227016" y="49731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모서리가 둥근 직사각형 170"/>
            <p:cNvSpPr/>
            <p:nvPr/>
          </p:nvSpPr>
          <p:spPr>
            <a:xfrm>
              <a:off x="3949966" y="49855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모서리가 둥근 직사각형 171"/>
            <p:cNvSpPr/>
            <p:nvPr/>
          </p:nvSpPr>
          <p:spPr>
            <a:xfrm>
              <a:off x="4076512" y="49855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모서리가 둥근 직사각형 172"/>
            <p:cNvSpPr/>
            <p:nvPr/>
          </p:nvSpPr>
          <p:spPr>
            <a:xfrm>
              <a:off x="4058128" y="522476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모서리가 둥근 직사각형 173"/>
            <p:cNvSpPr/>
            <p:nvPr/>
          </p:nvSpPr>
          <p:spPr>
            <a:xfrm>
              <a:off x="4197120" y="52123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모서리가 둥근 직사각형 174"/>
            <p:cNvSpPr/>
            <p:nvPr/>
          </p:nvSpPr>
          <p:spPr>
            <a:xfrm>
              <a:off x="3920071" y="523720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모서리가 둥근 직사각형 175"/>
            <p:cNvSpPr/>
            <p:nvPr/>
          </p:nvSpPr>
          <p:spPr>
            <a:xfrm>
              <a:off x="4392978" y="49531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모서리가 둥근 직사각형 176"/>
            <p:cNvSpPr/>
            <p:nvPr/>
          </p:nvSpPr>
          <p:spPr>
            <a:xfrm>
              <a:off x="4348134" y="50702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모서리가 둥근 직사각형 177"/>
            <p:cNvSpPr/>
            <p:nvPr/>
          </p:nvSpPr>
          <p:spPr>
            <a:xfrm>
              <a:off x="4474680" y="50702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모서리가 둥근 직사각형 178"/>
            <p:cNvSpPr/>
            <p:nvPr/>
          </p:nvSpPr>
          <p:spPr>
            <a:xfrm>
              <a:off x="4489627" y="49506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0" name="모서리가 둥근 직사각형 179"/>
            <p:cNvSpPr/>
            <p:nvPr/>
          </p:nvSpPr>
          <p:spPr>
            <a:xfrm>
              <a:off x="4333186" y="51898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모서리가 둥근 직사각형 180"/>
            <p:cNvSpPr/>
            <p:nvPr/>
          </p:nvSpPr>
          <p:spPr>
            <a:xfrm>
              <a:off x="4459732" y="52023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모서리가 둥근 직사각형 181"/>
            <p:cNvSpPr/>
            <p:nvPr/>
          </p:nvSpPr>
          <p:spPr>
            <a:xfrm>
              <a:off x="3566805" y="462934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3" name="모서리가 둥근 직사각형 182"/>
            <p:cNvSpPr/>
            <p:nvPr/>
          </p:nvSpPr>
          <p:spPr>
            <a:xfrm>
              <a:off x="3648506" y="47464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모서리가 둥근 직사각형 183"/>
            <p:cNvSpPr/>
            <p:nvPr/>
          </p:nvSpPr>
          <p:spPr>
            <a:xfrm>
              <a:off x="3768148" y="47339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모서리가 둥근 직사각형 184"/>
            <p:cNvSpPr/>
            <p:nvPr/>
          </p:nvSpPr>
          <p:spPr>
            <a:xfrm>
              <a:off x="3663454" y="46268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모서리가 둥근 직사각형 185"/>
            <p:cNvSpPr/>
            <p:nvPr/>
          </p:nvSpPr>
          <p:spPr>
            <a:xfrm>
              <a:off x="3771616" y="48660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모서리가 둥근 직사각형 186"/>
            <p:cNvSpPr/>
            <p:nvPr/>
          </p:nvSpPr>
          <p:spPr>
            <a:xfrm>
              <a:off x="3791024" y="462190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모서리가 둥근 직사각형 187"/>
            <p:cNvSpPr/>
            <p:nvPr/>
          </p:nvSpPr>
          <p:spPr>
            <a:xfrm>
              <a:off x="3995352" y="43602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9" name="모서리가 둥근 직사각형 188"/>
            <p:cNvSpPr/>
            <p:nvPr/>
          </p:nvSpPr>
          <p:spPr>
            <a:xfrm>
              <a:off x="4134344" y="43602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모서리가 둥근 직사각형 189"/>
            <p:cNvSpPr/>
            <p:nvPr/>
          </p:nvSpPr>
          <p:spPr>
            <a:xfrm>
              <a:off x="3940504" y="536185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모서리가 둥근 직사각형 190"/>
            <p:cNvSpPr/>
            <p:nvPr/>
          </p:nvSpPr>
          <p:spPr>
            <a:xfrm>
              <a:off x="4060146" y="53494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모서리가 둥근 직사각형 191"/>
            <p:cNvSpPr/>
            <p:nvPr/>
          </p:nvSpPr>
          <p:spPr>
            <a:xfrm>
              <a:off x="4186691" y="53494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모서리가 둥근 직사각형 192"/>
            <p:cNvSpPr/>
            <p:nvPr/>
          </p:nvSpPr>
          <p:spPr>
            <a:xfrm>
              <a:off x="4013825" y="54814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모서리가 둥근 직사각형 193"/>
            <p:cNvSpPr/>
            <p:nvPr/>
          </p:nvSpPr>
          <p:spPr>
            <a:xfrm>
              <a:off x="4152818" y="546898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모서리가 둥근 직사각형 194"/>
            <p:cNvSpPr/>
            <p:nvPr/>
          </p:nvSpPr>
          <p:spPr>
            <a:xfrm>
              <a:off x="4353619" y="53269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모서리가 둥근 직사각형 195"/>
            <p:cNvSpPr/>
            <p:nvPr/>
          </p:nvSpPr>
          <p:spPr>
            <a:xfrm>
              <a:off x="4140371" y="557064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모서리가 둥근 직사각형 196"/>
            <p:cNvSpPr/>
            <p:nvPr/>
          </p:nvSpPr>
          <p:spPr>
            <a:xfrm>
              <a:off x="4279363" y="55581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8" name="모서리가 둥근 직사각형 197"/>
            <p:cNvSpPr/>
            <p:nvPr/>
          </p:nvSpPr>
          <p:spPr>
            <a:xfrm>
              <a:off x="4246966" y="569718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모서리가 둥근 직사각형 198"/>
            <p:cNvSpPr/>
            <p:nvPr/>
          </p:nvSpPr>
          <p:spPr>
            <a:xfrm>
              <a:off x="3838369" y="41585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0" name="모서리가 둥근 직사각형 199"/>
            <p:cNvSpPr/>
            <p:nvPr/>
          </p:nvSpPr>
          <p:spPr>
            <a:xfrm>
              <a:off x="5592708" y="39442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1" name="모서리가 둥근 직사각형 200"/>
            <p:cNvSpPr/>
            <p:nvPr/>
          </p:nvSpPr>
          <p:spPr>
            <a:xfrm>
              <a:off x="5719253" y="395668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모서리가 둥근 직사각형 201"/>
            <p:cNvSpPr/>
            <p:nvPr/>
          </p:nvSpPr>
          <p:spPr>
            <a:xfrm>
              <a:off x="5460136" y="40828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모서리가 둥근 직사각형 202"/>
            <p:cNvSpPr/>
            <p:nvPr/>
          </p:nvSpPr>
          <p:spPr>
            <a:xfrm>
              <a:off x="5571165" y="40778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모서리가 둥근 직사각형 203"/>
            <p:cNvSpPr/>
            <p:nvPr/>
          </p:nvSpPr>
          <p:spPr>
            <a:xfrm>
              <a:off x="5697710" y="40778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5" name="모서리가 둥근 직사각형 204"/>
            <p:cNvSpPr/>
            <p:nvPr/>
          </p:nvSpPr>
          <p:spPr>
            <a:xfrm>
              <a:off x="6068541" y="40852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모서리가 둥근 직사각형 205"/>
            <p:cNvSpPr/>
            <p:nvPr/>
          </p:nvSpPr>
          <p:spPr>
            <a:xfrm>
              <a:off x="6207533" y="407277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7" name="모서리가 둥근 직사각형 206"/>
            <p:cNvSpPr/>
            <p:nvPr/>
          </p:nvSpPr>
          <p:spPr>
            <a:xfrm>
              <a:off x="5803939" y="40852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모서리가 둥근 직사각형 207"/>
            <p:cNvSpPr/>
            <p:nvPr/>
          </p:nvSpPr>
          <p:spPr>
            <a:xfrm>
              <a:off x="5930484" y="40976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모서리가 둥근 직사각형 208"/>
            <p:cNvSpPr/>
            <p:nvPr/>
          </p:nvSpPr>
          <p:spPr>
            <a:xfrm>
              <a:off x="5834318" y="423470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모서리가 둥근 직사각형 209"/>
            <p:cNvSpPr/>
            <p:nvPr/>
          </p:nvSpPr>
          <p:spPr>
            <a:xfrm>
              <a:off x="5789474" y="43517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모서리가 둥근 직사각형 210"/>
            <p:cNvSpPr/>
            <p:nvPr/>
          </p:nvSpPr>
          <p:spPr>
            <a:xfrm>
              <a:off x="5916019" y="43517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모서리가 둥근 직사각형 211"/>
            <p:cNvSpPr/>
            <p:nvPr/>
          </p:nvSpPr>
          <p:spPr>
            <a:xfrm>
              <a:off x="6035661" y="43393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3" name="모서리가 둥근 직사각형 212"/>
            <p:cNvSpPr/>
            <p:nvPr/>
          </p:nvSpPr>
          <p:spPr>
            <a:xfrm>
              <a:off x="6162206" y="43393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4" name="모서리가 둥근 직사각형 213"/>
            <p:cNvSpPr/>
            <p:nvPr/>
          </p:nvSpPr>
          <p:spPr>
            <a:xfrm>
              <a:off x="6208017" y="42197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모서리가 둥근 직사각형 214"/>
            <p:cNvSpPr/>
            <p:nvPr/>
          </p:nvSpPr>
          <p:spPr>
            <a:xfrm>
              <a:off x="5930967" y="42322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6" name="모서리가 둥근 직사각형 215"/>
            <p:cNvSpPr/>
            <p:nvPr/>
          </p:nvSpPr>
          <p:spPr>
            <a:xfrm>
              <a:off x="6057513" y="42322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7" name="모서리가 둥근 직사각형 216"/>
            <p:cNvSpPr/>
            <p:nvPr/>
          </p:nvSpPr>
          <p:spPr>
            <a:xfrm>
              <a:off x="5692213" y="447136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모서리가 둥근 직사각형 217"/>
            <p:cNvSpPr/>
            <p:nvPr/>
          </p:nvSpPr>
          <p:spPr>
            <a:xfrm>
              <a:off x="5831205" y="445892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모서리가 둥근 직사각형 218"/>
            <p:cNvSpPr/>
            <p:nvPr/>
          </p:nvSpPr>
          <p:spPr>
            <a:xfrm>
              <a:off x="5427610" y="447136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0" name="모서리가 둥근 직사각형 219"/>
            <p:cNvSpPr/>
            <p:nvPr/>
          </p:nvSpPr>
          <p:spPr>
            <a:xfrm>
              <a:off x="5554155" y="44838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모서리가 둥근 직사각형 220"/>
            <p:cNvSpPr/>
            <p:nvPr/>
          </p:nvSpPr>
          <p:spPr>
            <a:xfrm>
              <a:off x="6336638" y="42122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2" name="모서리가 둥근 직사각형 221"/>
            <p:cNvSpPr/>
            <p:nvPr/>
          </p:nvSpPr>
          <p:spPr>
            <a:xfrm>
              <a:off x="6329135" y="43168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3" name="모서리가 둥근 직사각형 222"/>
            <p:cNvSpPr/>
            <p:nvPr/>
          </p:nvSpPr>
          <p:spPr>
            <a:xfrm>
              <a:off x="6455680" y="43168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모서리가 둥근 직사각형 223"/>
            <p:cNvSpPr/>
            <p:nvPr/>
          </p:nvSpPr>
          <p:spPr>
            <a:xfrm>
              <a:off x="6470628" y="41973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5" name="모서리가 둥근 직사각형 224"/>
            <p:cNvSpPr/>
            <p:nvPr/>
          </p:nvSpPr>
          <p:spPr>
            <a:xfrm>
              <a:off x="6206980" y="443647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6" name="모서리가 둥근 직사각형 225"/>
            <p:cNvSpPr/>
            <p:nvPr/>
          </p:nvSpPr>
          <p:spPr>
            <a:xfrm>
              <a:off x="5967271" y="443647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모서리가 둥근 직사각형 226"/>
            <p:cNvSpPr/>
            <p:nvPr/>
          </p:nvSpPr>
          <p:spPr>
            <a:xfrm>
              <a:off x="6093816" y="44489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8" name="모서리가 둥근 직사각형 227"/>
            <p:cNvSpPr/>
            <p:nvPr/>
          </p:nvSpPr>
          <p:spPr>
            <a:xfrm>
              <a:off x="5374838" y="45960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5456539" y="47130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0" name="모서리가 둥근 직사각형 229"/>
            <p:cNvSpPr/>
            <p:nvPr/>
          </p:nvSpPr>
          <p:spPr>
            <a:xfrm>
              <a:off x="5576181" y="47006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모서리가 둥근 직사각형 230"/>
            <p:cNvSpPr/>
            <p:nvPr/>
          </p:nvSpPr>
          <p:spPr>
            <a:xfrm>
              <a:off x="5702726" y="47006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2" name="모서리가 둥근 직사각형 231"/>
            <p:cNvSpPr/>
            <p:nvPr/>
          </p:nvSpPr>
          <p:spPr>
            <a:xfrm>
              <a:off x="5748537" y="45810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3" name="모서리가 둥근 직사각형 232"/>
            <p:cNvSpPr/>
            <p:nvPr/>
          </p:nvSpPr>
          <p:spPr>
            <a:xfrm>
              <a:off x="5471487" y="45935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모서리가 둥근 직사각형 233"/>
            <p:cNvSpPr/>
            <p:nvPr/>
          </p:nvSpPr>
          <p:spPr>
            <a:xfrm>
              <a:off x="5598033" y="45935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5" name="모서리가 둥근 직사각형 234"/>
            <p:cNvSpPr/>
            <p:nvPr/>
          </p:nvSpPr>
          <p:spPr>
            <a:xfrm>
              <a:off x="5579649" y="483267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6" name="모서리가 둥근 직사각형 235"/>
            <p:cNvSpPr/>
            <p:nvPr/>
          </p:nvSpPr>
          <p:spPr>
            <a:xfrm>
              <a:off x="5718641" y="482023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모서리가 둥근 직사각형 236"/>
            <p:cNvSpPr/>
            <p:nvPr/>
          </p:nvSpPr>
          <p:spPr>
            <a:xfrm>
              <a:off x="5441591" y="484512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8" name="모서리가 둥근 직사각형 237"/>
            <p:cNvSpPr/>
            <p:nvPr/>
          </p:nvSpPr>
          <p:spPr>
            <a:xfrm>
              <a:off x="5914499" y="45611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9" name="모서리가 둥근 직사각형 238"/>
            <p:cNvSpPr/>
            <p:nvPr/>
          </p:nvSpPr>
          <p:spPr>
            <a:xfrm>
              <a:off x="5869655" y="46781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모서리가 둥근 직사각형 239"/>
            <p:cNvSpPr/>
            <p:nvPr/>
          </p:nvSpPr>
          <p:spPr>
            <a:xfrm>
              <a:off x="5996200" y="46781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1" name="모서리가 둥근 직사각형 240"/>
            <p:cNvSpPr/>
            <p:nvPr/>
          </p:nvSpPr>
          <p:spPr>
            <a:xfrm>
              <a:off x="6011148" y="455861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2" name="모서리가 둥근 직사각형 241"/>
            <p:cNvSpPr/>
            <p:nvPr/>
          </p:nvSpPr>
          <p:spPr>
            <a:xfrm>
              <a:off x="5854707" y="47977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모서리가 둥근 직사각형 242"/>
            <p:cNvSpPr/>
            <p:nvPr/>
          </p:nvSpPr>
          <p:spPr>
            <a:xfrm>
              <a:off x="5981252" y="48102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4" name="모서리가 둥근 직사각형 243"/>
            <p:cNvSpPr/>
            <p:nvPr/>
          </p:nvSpPr>
          <p:spPr>
            <a:xfrm>
              <a:off x="5435242" y="423726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5" name="모서리가 둥근 직사각형 244"/>
            <p:cNvSpPr/>
            <p:nvPr/>
          </p:nvSpPr>
          <p:spPr>
            <a:xfrm>
              <a:off x="5516943" y="43543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모서리가 둥근 직사각형 245"/>
            <p:cNvSpPr/>
            <p:nvPr/>
          </p:nvSpPr>
          <p:spPr>
            <a:xfrm>
              <a:off x="5636585" y="43418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7" name="모서리가 둥근 직사각형 246"/>
            <p:cNvSpPr/>
            <p:nvPr/>
          </p:nvSpPr>
          <p:spPr>
            <a:xfrm>
              <a:off x="5531891" y="42347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8" name="모서리가 둥근 직사각형 247"/>
            <p:cNvSpPr/>
            <p:nvPr/>
          </p:nvSpPr>
          <p:spPr>
            <a:xfrm>
              <a:off x="5293136" y="44739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모서리가 둥근 직사각형 248"/>
            <p:cNvSpPr/>
            <p:nvPr/>
          </p:nvSpPr>
          <p:spPr>
            <a:xfrm>
              <a:off x="5659461" y="42298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0" name="모서리가 둥근 직사각형 249"/>
            <p:cNvSpPr/>
            <p:nvPr/>
          </p:nvSpPr>
          <p:spPr>
            <a:xfrm>
              <a:off x="5863789" y="39681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1" name="모서리가 둥근 직사각형 250"/>
            <p:cNvSpPr/>
            <p:nvPr/>
          </p:nvSpPr>
          <p:spPr>
            <a:xfrm>
              <a:off x="6002781" y="39681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모서리가 둥근 직사각형 251"/>
            <p:cNvSpPr/>
            <p:nvPr/>
          </p:nvSpPr>
          <p:spPr>
            <a:xfrm>
              <a:off x="5462025" y="49697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3" name="모서리가 둥근 직사각형 252"/>
            <p:cNvSpPr/>
            <p:nvPr/>
          </p:nvSpPr>
          <p:spPr>
            <a:xfrm>
              <a:off x="5581666" y="49573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4" name="모서리가 둥근 직사각형 253"/>
            <p:cNvSpPr/>
            <p:nvPr/>
          </p:nvSpPr>
          <p:spPr>
            <a:xfrm>
              <a:off x="5708212" y="49573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모서리가 둥근 직사각형 254"/>
            <p:cNvSpPr/>
            <p:nvPr/>
          </p:nvSpPr>
          <p:spPr>
            <a:xfrm>
              <a:off x="5535346" y="508935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6" name="모서리가 둥근 직사각형 255"/>
            <p:cNvSpPr/>
            <p:nvPr/>
          </p:nvSpPr>
          <p:spPr>
            <a:xfrm>
              <a:off x="5674338" y="507690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7" name="모서리가 둥근 직사각형 256"/>
            <p:cNvSpPr/>
            <p:nvPr/>
          </p:nvSpPr>
          <p:spPr>
            <a:xfrm>
              <a:off x="5850246" y="49473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8" name="모서리가 둥근 직사각형 257"/>
            <p:cNvSpPr/>
            <p:nvPr/>
          </p:nvSpPr>
          <p:spPr>
            <a:xfrm>
              <a:off x="5661892" y="517855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모서리가 둥근 직사각형 258"/>
            <p:cNvSpPr/>
            <p:nvPr/>
          </p:nvSpPr>
          <p:spPr>
            <a:xfrm>
              <a:off x="5800884" y="51661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0" name="모서리가 둥근 직사각형 259"/>
            <p:cNvSpPr/>
            <p:nvPr/>
          </p:nvSpPr>
          <p:spPr>
            <a:xfrm>
              <a:off x="5768487" y="530510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1" name="모서리가 둥근 직사각형 260"/>
            <p:cNvSpPr/>
            <p:nvPr/>
          </p:nvSpPr>
          <p:spPr>
            <a:xfrm>
              <a:off x="5516873" y="524079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모서리가 둥근 직사각형 261"/>
            <p:cNvSpPr/>
            <p:nvPr/>
          </p:nvSpPr>
          <p:spPr>
            <a:xfrm>
              <a:off x="5635509" y="531417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3" name="모서리가 둥근 직사각형 262"/>
            <p:cNvSpPr/>
            <p:nvPr/>
          </p:nvSpPr>
          <p:spPr>
            <a:xfrm>
              <a:off x="5803385" y="506141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4" name="모서리가 둥근 직사각형 263"/>
            <p:cNvSpPr/>
            <p:nvPr/>
          </p:nvSpPr>
          <p:spPr>
            <a:xfrm>
              <a:off x="5960367" y="505533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모서리가 둥근 직사각형 264"/>
            <p:cNvSpPr/>
            <p:nvPr/>
          </p:nvSpPr>
          <p:spPr>
            <a:xfrm>
              <a:off x="5975315" y="49357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6" name="모서리가 둥근 직사각형 265"/>
            <p:cNvSpPr/>
            <p:nvPr/>
          </p:nvSpPr>
          <p:spPr>
            <a:xfrm>
              <a:off x="5945419" y="51873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7" name="모서리가 둥근 직사각형 266"/>
            <p:cNvSpPr/>
            <p:nvPr/>
          </p:nvSpPr>
          <p:spPr>
            <a:xfrm>
              <a:off x="6120245" y="460195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모서리가 둥근 직사각형 267"/>
            <p:cNvSpPr/>
            <p:nvPr/>
          </p:nvSpPr>
          <p:spPr>
            <a:xfrm>
              <a:off x="6099360" y="48470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9" name="모서리가 둥근 직사각형 268"/>
            <p:cNvSpPr/>
            <p:nvPr/>
          </p:nvSpPr>
          <p:spPr>
            <a:xfrm>
              <a:off x="6114308" y="47274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0" name="모서리가 둥근 직사각형 269"/>
            <p:cNvSpPr/>
            <p:nvPr/>
          </p:nvSpPr>
          <p:spPr>
            <a:xfrm>
              <a:off x="6099625" y="50083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모서리가 둥근 직사각형 270"/>
            <p:cNvSpPr/>
            <p:nvPr/>
          </p:nvSpPr>
          <p:spPr>
            <a:xfrm>
              <a:off x="6209937" y="473443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2" name="모서리가 둥근 직사각형 271"/>
            <p:cNvSpPr/>
            <p:nvPr/>
          </p:nvSpPr>
          <p:spPr>
            <a:xfrm>
              <a:off x="5118350" y="40040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3" name="모서리가 둥근 직사각형 272"/>
            <p:cNvSpPr/>
            <p:nvPr/>
          </p:nvSpPr>
          <p:spPr>
            <a:xfrm>
              <a:off x="5073506" y="412111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모서리가 둥근 직사각형 273"/>
            <p:cNvSpPr/>
            <p:nvPr/>
          </p:nvSpPr>
          <p:spPr>
            <a:xfrm>
              <a:off x="5200052" y="412111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5" name="모서리가 둥근 직사각형 274"/>
            <p:cNvSpPr/>
            <p:nvPr/>
          </p:nvSpPr>
          <p:spPr>
            <a:xfrm>
              <a:off x="5294800" y="410866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215000" y="400153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298267" y="42406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8" name="모서리가 둥근 직사각형 277"/>
            <p:cNvSpPr/>
            <p:nvPr/>
          </p:nvSpPr>
          <p:spPr>
            <a:xfrm>
              <a:off x="5058558" y="42406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9" name="모서리가 둥근 직사각형 278"/>
            <p:cNvSpPr/>
            <p:nvPr/>
          </p:nvSpPr>
          <p:spPr>
            <a:xfrm>
              <a:off x="5185104" y="425314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모서리가 둥근 직사각형 279"/>
            <p:cNvSpPr/>
            <p:nvPr/>
          </p:nvSpPr>
          <p:spPr>
            <a:xfrm>
              <a:off x="5387472" y="43423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1" name="모서리가 둥근 직사각형 280"/>
            <p:cNvSpPr/>
            <p:nvPr/>
          </p:nvSpPr>
          <p:spPr>
            <a:xfrm>
              <a:off x="5147763" y="43423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모서리가 둥근 직사각형 281"/>
            <p:cNvSpPr/>
            <p:nvPr/>
          </p:nvSpPr>
          <p:spPr>
            <a:xfrm>
              <a:off x="5274308" y="435479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모서리가 둥근 직사각형 282"/>
            <p:cNvSpPr/>
            <p:nvPr/>
          </p:nvSpPr>
          <p:spPr>
            <a:xfrm>
              <a:off x="5380993" y="39816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4" name="모서리가 둥근 직사각형 283"/>
            <p:cNvSpPr/>
            <p:nvPr/>
          </p:nvSpPr>
          <p:spPr>
            <a:xfrm>
              <a:off x="5477643" y="397913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5" name="모서리가 둥근 직사각형 284"/>
            <p:cNvSpPr/>
            <p:nvPr/>
          </p:nvSpPr>
          <p:spPr>
            <a:xfrm>
              <a:off x="5244896" y="38744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모서리가 둥근 직사각형 285"/>
            <p:cNvSpPr/>
            <p:nvPr/>
          </p:nvSpPr>
          <p:spPr>
            <a:xfrm>
              <a:off x="5341545" y="38719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7" name="모서리가 둥근 직사각형 286"/>
            <p:cNvSpPr/>
            <p:nvPr/>
          </p:nvSpPr>
          <p:spPr>
            <a:xfrm>
              <a:off x="5507539" y="385205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8" name="모서리가 둥근 직사각형 287"/>
            <p:cNvSpPr/>
            <p:nvPr/>
          </p:nvSpPr>
          <p:spPr>
            <a:xfrm>
              <a:off x="5604188" y="384955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모서리가 둥근 직사각형 288"/>
            <p:cNvSpPr/>
            <p:nvPr/>
          </p:nvSpPr>
          <p:spPr>
            <a:xfrm>
              <a:off x="5480685" y="37399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0" name="모서리가 둥근 직사각형 289"/>
            <p:cNvSpPr/>
            <p:nvPr/>
          </p:nvSpPr>
          <p:spPr>
            <a:xfrm>
              <a:off x="5607230" y="37523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1" name="모서리가 둥근 직사각형 290"/>
            <p:cNvSpPr/>
            <p:nvPr/>
          </p:nvSpPr>
          <p:spPr>
            <a:xfrm>
              <a:off x="5355674" y="37523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모서리가 둥근 직사각형 291"/>
            <p:cNvSpPr/>
            <p:nvPr/>
          </p:nvSpPr>
          <p:spPr>
            <a:xfrm>
              <a:off x="5298267" y="31071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3" name="모서리가 둥근 직사각형 292"/>
            <p:cNvSpPr/>
            <p:nvPr/>
          </p:nvSpPr>
          <p:spPr>
            <a:xfrm>
              <a:off x="5412365" y="32834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4" name="모서리가 둥근 직사각형 293"/>
            <p:cNvSpPr/>
            <p:nvPr/>
          </p:nvSpPr>
          <p:spPr>
            <a:xfrm>
              <a:off x="5263427" y="337269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모서리가 둥근 직사각형 294"/>
            <p:cNvSpPr/>
            <p:nvPr/>
          </p:nvSpPr>
          <p:spPr>
            <a:xfrm>
              <a:off x="5323161" y="36078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6" name="모서리가 둥근 직사각형 295"/>
            <p:cNvSpPr/>
            <p:nvPr/>
          </p:nvSpPr>
          <p:spPr>
            <a:xfrm>
              <a:off x="5605754" y="336627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7" name="모서리가 둥근 직사각형 296"/>
            <p:cNvSpPr/>
            <p:nvPr/>
          </p:nvSpPr>
          <p:spPr>
            <a:xfrm>
              <a:off x="5744746" y="335382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8" name="모서리가 둥근 직사각형 297"/>
            <p:cNvSpPr/>
            <p:nvPr/>
          </p:nvSpPr>
          <p:spPr>
            <a:xfrm>
              <a:off x="5467697" y="33787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9" name="모서리가 둥근 직사각형 298"/>
            <p:cNvSpPr/>
            <p:nvPr/>
          </p:nvSpPr>
          <p:spPr>
            <a:xfrm>
              <a:off x="5477217" y="34983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0" name="모서리가 둥근 직사각형 299"/>
            <p:cNvSpPr/>
            <p:nvPr/>
          </p:nvSpPr>
          <p:spPr>
            <a:xfrm>
              <a:off x="5596859" y="34858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1" name="모서리가 둥근 직사각형 300"/>
            <p:cNvSpPr/>
            <p:nvPr/>
          </p:nvSpPr>
          <p:spPr>
            <a:xfrm>
              <a:off x="5723405" y="34858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2" name="모서리가 둥근 직사각형 301"/>
            <p:cNvSpPr/>
            <p:nvPr/>
          </p:nvSpPr>
          <p:spPr>
            <a:xfrm>
              <a:off x="6556397" y="420830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3" name="모서리가 둥근 직사각형 302"/>
            <p:cNvSpPr/>
            <p:nvPr/>
          </p:nvSpPr>
          <p:spPr>
            <a:xfrm>
              <a:off x="6390010" y="372502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4" name="모서리가 둥근 직사각형 303"/>
            <p:cNvSpPr/>
            <p:nvPr/>
          </p:nvSpPr>
          <p:spPr>
            <a:xfrm>
              <a:off x="6549918" y="35884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5" name="모서리가 둥근 직사각형 304"/>
            <p:cNvSpPr/>
            <p:nvPr/>
          </p:nvSpPr>
          <p:spPr>
            <a:xfrm>
              <a:off x="6529968" y="371007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6" name="모서리가 둥근 직사각형 305"/>
            <p:cNvSpPr/>
            <p:nvPr/>
          </p:nvSpPr>
          <p:spPr>
            <a:xfrm>
              <a:off x="6767080" y="37326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7" name="모서리가 둥근 직사각형 306"/>
            <p:cNvSpPr/>
            <p:nvPr/>
          </p:nvSpPr>
          <p:spPr>
            <a:xfrm>
              <a:off x="6885716" y="37405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8" name="모서리가 둥근 직사각형 307"/>
            <p:cNvSpPr/>
            <p:nvPr/>
          </p:nvSpPr>
          <p:spPr>
            <a:xfrm>
              <a:off x="6923617" y="361305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9" name="모서리가 둥근 직사각형 308"/>
            <p:cNvSpPr/>
            <p:nvPr/>
          </p:nvSpPr>
          <p:spPr>
            <a:xfrm>
              <a:off x="6781022" y="36254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0" name="모서리가 둥근 직사각형 309"/>
            <p:cNvSpPr/>
            <p:nvPr/>
          </p:nvSpPr>
          <p:spPr>
            <a:xfrm>
              <a:off x="6746820" y="38646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1" name="모서리가 둥근 직사각형 310"/>
            <p:cNvSpPr/>
            <p:nvPr/>
          </p:nvSpPr>
          <p:spPr>
            <a:xfrm>
              <a:off x="6885812" y="38522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2" name="모서리가 둥근 직사각형 311"/>
            <p:cNvSpPr/>
            <p:nvPr/>
          </p:nvSpPr>
          <p:spPr>
            <a:xfrm>
              <a:off x="6490126" y="38172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3" name="모서리가 둥근 직사각형 312"/>
            <p:cNvSpPr/>
            <p:nvPr/>
          </p:nvSpPr>
          <p:spPr>
            <a:xfrm>
              <a:off x="6616672" y="382965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4" name="모서리가 둥근 직사각형 313"/>
            <p:cNvSpPr/>
            <p:nvPr/>
          </p:nvSpPr>
          <p:spPr>
            <a:xfrm>
              <a:off x="6372135" y="39517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5" name="모서리가 둥근 직사각형 314"/>
            <p:cNvSpPr/>
            <p:nvPr/>
          </p:nvSpPr>
          <p:spPr>
            <a:xfrm>
              <a:off x="6499647" y="39492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6" name="모서리가 둥근 직사각형 315"/>
            <p:cNvSpPr/>
            <p:nvPr/>
          </p:nvSpPr>
          <p:spPr>
            <a:xfrm>
              <a:off x="6626193" y="39492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7" name="모서리가 둥근 직사각형 316"/>
            <p:cNvSpPr/>
            <p:nvPr/>
          </p:nvSpPr>
          <p:spPr>
            <a:xfrm>
              <a:off x="6737925" y="39842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8" name="모서리가 둥근 직사각형 317"/>
            <p:cNvSpPr/>
            <p:nvPr/>
          </p:nvSpPr>
          <p:spPr>
            <a:xfrm>
              <a:off x="6864471" y="39842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9" name="모서리가 둥근 직사각형 318"/>
            <p:cNvSpPr/>
            <p:nvPr/>
          </p:nvSpPr>
          <p:spPr>
            <a:xfrm>
              <a:off x="6741393" y="41162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0" name="모서리가 둥근 직사각형 319"/>
            <p:cNvSpPr/>
            <p:nvPr/>
          </p:nvSpPr>
          <p:spPr>
            <a:xfrm>
              <a:off x="6880385" y="41038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1" name="모서리가 둥근 직사각형 320"/>
            <p:cNvSpPr/>
            <p:nvPr/>
          </p:nvSpPr>
          <p:spPr>
            <a:xfrm>
              <a:off x="6484699" y="406882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2" name="모서리가 둥근 직사각형 321"/>
            <p:cNvSpPr/>
            <p:nvPr/>
          </p:nvSpPr>
          <p:spPr>
            <a:xfrm>
              <a:off x="6611245" y="408127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3" name="모서리가 둥근 직사각형 322"/>
            <p:cNvSpPr/>
            <p:nvPr/>
          </p:nvSpPr>
          <p:spPr>
            <a:xfrm>
              <a:off x="7089579" y="35298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4" name="모서리가 둥근 직사각형 323"/>
            <p:cNvSpPr/>
            <p:nvPr/>
          </p:nvSpPr>
          <p:spPr>
            <a:xfrm>
              <a:off x="7044735" y="36627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모서리가 둥근 직사각형 324"/>
            <p:cNvSpPr/>
            <p:nvPr/>
          </p:nvSpPr>
          <p:spPr>
            <a:xfrm>
              <a:off x="7171281" y="367517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6" name="모서리가 둥근 직사각형 325"/>
            <p:cNvSpPr/>
            <p:nvPr/>
          </p:nvSpPr>
          <p:spPr>
            <a:xfrm>
              <a:off x="7186229" y="35273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7" name="모서리가 둥근 직사각형 326"/>
            <p:cNvSpPr/>
            <p:nvPr/>
          </p:nvSpPr>
          <p:spPr>
            <a:xfrm>
              <a:off x="7029788" y="37823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8" name="모서리가 둥근 직사각형 327"/>
            <p:cNvSpPr/>
            <p:nvPr/>
          </p:nvSpPr>
          <p:spPr>
            <a:xfrm>
              <a:off x="7156333" y="379476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9" name="모서리가 둥근 직사각형 328"/>
            <p:cNvSpPr/>
            <p:nvPr/>
          </p:nvSpPr>
          <p:spPr>
            <a:xfrm>
              <a:off x="6999227" y="39014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0" name="모서리가 둥근 직사각형 329"/>
            <p:cNvSpPr/>
            <p:nvPr/>
          </p:nvSpPr>
          <p:spPr>
            <a:xfrm>
              <a:off x="7149500" y="3900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1" name="모서리가 둥근 직사각형 330"/>
            <p:cNvSpPr/>
            <p:nvPr/>
          </p:nvSpPr>
          <p:spPr>
            <a:xfrm>
              <a:off x="7104656" y="401723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2" name="모서리가 둥근 직사각형 331"/>
            <p:cNvSpPr/>
            <p:nvPr/>
          </p:nvSpPr>
          <p:spPr>
            <a:xfrm>
              <a:off x="6365116" y="382965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3" name="모서리가 둥근 직사각형 332"/>
            <p:cNvSpPr/>
            <p:nvPr/>
          </p:nvSpPr>
          <p:spPr>
            <a:xfrm>
              <a:off x="6280430" y="371007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4" name="모서리가 둥근 직사각형 333"/>
            <p:cNvSpPr/>
            <p:nvPr/>
          </p:nvSpPr>
          <p:spPr>
            <a:xfrm>
              <a:off x="6237662" y="39492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5" name="모서리가 둥근 직사각형 334"/>
            <p:cNvSpPr/>
            <p:nvPr/>
          </p:nvSpPr>
          <p:spPr>
            <a:xfrm>
              <a:off x="6267983" y="38396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6" name="모서리가 둥근 직사각형 335"/>
            <p:cNvSpPr/>
            <p:nvPr/>
          </p:nvSpPr>
          <p:spPr>
            <a:xfrm>
              <a:off x="6330218" y="407882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7" name="모서리가 둥근 직사각형 336"/>
            <p:cNvSpPr/>
            <p:nvPr/>
          </p:nvSpPr>
          <p:spPr>
            <a:xfrm>
              <a:off x="5779103" y="38346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8" name="모서리가 둥근 직사각형 337"/>
            <p:cNvSpPr/>
            <p:nvPr/>
          </p:nvSpPr>
          <p:spPr>
            <a:xfrm>
              <a:off x="5905648" y="38346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9" name="모서리가 둥근 직사각형 338"/>
            <p:cNvSpPr/>
            <p:nvPr/>
          </p:nvSpPr>
          <p:spPr>
            <a:xfrm>
              <a:off x="6033160" y="38569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0" name="모서리가 둥근 직사각형 339"/>
            <p:cNvSpPr/>
            <p:nvPr/>
          </p:nvSpPr>
          <p:spPr>
            <a:xfrm>
              <a:off x="6159705" y="38569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1" name="모서리가 둥근 직사각형 340"/>
            <p:cNvSpPr/>
            <p:nvPr/>
          </p:nvSpPr>
          <p:spPr>
            <a:xfrm>
              <a:off x="6049133" y="299547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2" name="모서리가 둥근 직사각형 341"/>
            <p:cNvSpPr/>
            <p:nvPr/>
          </p:nvSpPr>
          <p:spPr>
            <a:xfrm>
              <a:off x="6188125" y="298303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3" name="모서리가 둥근 직사각형 342"/>
            <p:cNvSpPr/>
            <p:nvPr/>
          </p:nvSpPr>
          <p:spPr>
            <a:xfrm>
              <a:off x="5911075" y="300792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4" name="모서리가 둥근 직사각형 343"/>
            <p:cNvSpPr/>
            <p:nvPr/>
          </p:nvSpPr>
          <p:spPr>
            <a:xfrm>
              <a:off x="5920596" y="312751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5" name="모서리가 둥근 직사각형 344"/>
            <p:cNvSpPr/>
            <p:nvPr/>
          </p:nvSpPr>
          <p:spPr>
            <a:xfrm>
              <a:off x="6040238" y="31150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6" name="모서리가 둥근 직사각형 345"/>
            <p:cNvSpPr/>
            <p:nvPr/>
          </p:nvSpPr>
          <p:spPr>
            <a:xfrm>
              <a:off x="6166783" y="31150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7" name="모서리가 둥근 직사각형 346"/>
            <p:cNvSpPr/>
            <p:nvPr/>
          </p:nvSpPr>
          <p:spPr>
            <a:xfrm>
              <a:off x="6304892" y="29975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8" name="모서리가 둥근 직사각형 347"/>
            <p:cNvSpPr/>
            <p:nvPr/>
          </p:nvSpPr>
          <p:spPr>
            <a:xfrm>
              <a:off x="6277813" y="31100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9" name="모서리가 둥근 직사각형 348"/>
            <p:cNvSpPr/>
            <p:nvPr/>
          </p:nvSpPr>
          <p:spPr>
            <a:xfrm>
              <a:off x="6404358" y="31100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0" name="모서리가 둥근 직사각형 349"/>
            <p:cNvSpPr/>
            <p:nvPr/>
          </p:nvSpPr>
          <p:spPr>
            <a:xfrm>
              <a:off x="5898686" y="32540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1" name="모서리가 둥근 직사각형 350"/>
            <p:cNvSpPr/>
            <p:nvPr/>
          </p:nvSpPr>
          <p:spPr>
            <a:xfrm>
              <a:off x="6018328" y="324160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2" name="모서리가 둥근 직사각형 351"/>
            <p:cNvSpPr/>
            <p:nvPr/>
          </p:nvSpPr>
          <p:spPr>
            <a:xfrm>
              <a:off x="6144874" y="324160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3" name="모서리가 둥근 직사각형 352"/>
            <p:cNvSpPr/>
            <p:nvPr/>
          </p:nvSpPr>
          <p:spPr>
            <a:xfrm>
              <a:off x="6255903" y="32366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4" name="모서리가 둥근 직사각형 353"/>
            <p:cNvSpPr/>
            <p:nvPr/>
          </p:nvSpPr>
          <p:spPr>
            <a:xfrm>
              <a:off x="6382448" y="323660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5" name="모서리가 둥근 직사각형 354"/>
            <p:cNvSpPr/>
            <p:nvPr/>
          </p:nvSpPr>
          <p:spPr>
            <a:xfrm>
              <a:off x="5993376" y="33681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6" name="모서리가 둥근 직사각형 355"/>
            <p:cNvSpPr/>
            <p:nvPr/>
          </p:nvSpPr>
          <p:spPr>
            <a:xfrm>
              <a:off x="6104406" y="33631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7" name="모서리가 둥근 직사각형 356"/>
            <p:cNvSpPr/>
            <p:nvPr/>
          </p:nvSpPr>
          <p:spPr>
            <a:xfrm>
              <a:off x="6230951" y="33631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8" name="모서리가 둥근 직사각형 357"/>
            <p:cNvSpPr/>
            <p:nvPr/>
          </p:nvSpPr>
          <p:spPr>
            <a:xfrm>
              <a:off x="5851283" y="33774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9" name="모서리가 둥근 직사각형 358"/>
            <p:cNvSpPr/>
            <p:nvPr/>
          </p:nvSpPr>
          <p:spPr>
            <a:xfrm>
              <a:off x="5860804" y="349704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0" name="모서리가 둥근 직사각형 359"/>
            <p:cNvSpPr/>
            <p:nvPr/>
          </p:nvSpPr>
          <p:spPr>
            <a:xfrm>
              <a:off x="5830986" y="36156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1" name="모서리가 둥근 직사각형 360"/>
            <p:cNvSpPr/>
            <p:nvPr/>
          </p:nvSpPr>
          <p:spPr>
            <a:xfrm>
              <a:off x="5985467" y="34946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2" name="모서리가 둥근 직사각형 361"/>
            <p:cNvSpPr/>
            <p:nvPr/>
          </p:nvSpPr>
          <p:spPr>
            <a:xfrm>
              <a:off x="6096497" y="34896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3" name="모서리가 둥근 직사각형 362"/>
            <p:cNvSpPr/>
            <p:nvPr/>
          </p:nvSpPr>
          <p:spPr>
            <a:xfrm>
              <a:off x="6223042" y="34896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4" name="모서리가 둥근 직사각형 363"/>
            <p:cNvSpPr/>
            <p:nvPr/>
          </p:nvSpPr>
          <p:spPr>
            <a:xfrm>
              <a:off x="6491159" y="335249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5" name="모서리가 둥근 직사각형 364"/>
            <p:cNvSpPr/>
            <p:nvPr/>
          </p:nvSpPr>
          <p:spPr>
            <a:xfrm>
              <a:off x="6602188" y="33474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6" name="모서리가 둥근 직사각형 365"/>
            <p:cNvSpPr/>
            <p:nvPr/>
          </p:nvSpPr>
          <p:spPr>
            <a:xfrm>
              <a:off x="6728733" y="33474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7" name="모서리가 둥근 직사각형 366"/>
            <p:cNvSpPr/>
            <p:nvPr/>
          </p:nvSpPr>
          <p:spPr>
            <a:xfrm>
              <a:off x="6349066" y="33617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8" name="모서리가 둥근 직사각형 367"/>
            <p:cNvSpPr/>
            <p:nvPr/>
          </p:nvSpPr>
          <p:spPr>
            <a:xfrm>
              <a:off x="6358587" y="34813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9" name="모서리가 둥근 직사각형 368"/>
            <p:cNvSpPr/>
            <p:nvPr/>
          </p:nvSpPr>
          <p:spPr>
            <a:xfrm>
              <a:off x="6483250" y="34790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0" name="모서리가 둥근 직사각형 369"/>
            <p:cNvSpPr/>
            <p:nvPr/>
          </p:nvSpPr>
          <p:spPr>
            <a:xfrm>
              <a:off x="6594279" y="34740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1" name="모서리가 둥근 직사각형 370"/>
            <p:cNvSpPr/>
            <p:nvPr/>
          </p:nvSpPr>
          <p:spPr>
            <a:xfrm>
              <a:off x="6720824" y="34740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2" name="모서리가 둥근 직사각형 371"/>
            <p:cNvSpPr/>
            <p:nvPr/>
          </p:nvSpPr>
          <p:spPr>
            <a:xfrm>
              <a:off x="6463241" y="31709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3" name="모서리가 둥근 직사각형 372"/>
            <p:cNvSpPr/>
            <p:nvPr/>
          </p:nvSpPr>
          <p:spPr>
            <a:xfrm>
              <a:off x="6683116" y="30046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4" name="모서리가 둥근 직사각형 373"/>
            <p:cNvSpPr/>
            <p:nvPr/>
          </p:nvSpPr>
          <p:spPr>
            <a:xfrm>
              <a:off x="6822108" y="29922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5" name="모서리가 둥근 직사각형 374"/>
            <p:cNvSpPr/>
            <p:nvPr/>
          </p:nvSpPr>
          <p:spPr>
            <a:xfrm>
              <a:off x="6545058" y="30171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6" name="모서리가 둥근 직사각형 375"/>
            <p:cNvSpPr/>
            <p:nvPr/>
          </p:nvSpPr>
          <p:spPr>
            <a:xfrm>
              <a:off x="6554579" y="31366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7" name="모서리가 둥근 직사각형 376"/>
            <p:cNvSpPr/>
            <p:nvPr/>
          </p:nvSpPr>
          <p:spPr>
            <a:xfrm>
              <a:off x="6674221" y="31242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8" name="모서리가 둥근 직사각형 377"/>
            <p:cNvSpPr/>
            <p:nvPr/>
          </p:nvSpPr>
          <p:spPr>
            <a:xfrm>
              <a:off x="6800766" y="31242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9" name="모서리가 둥근 직사각형 378"/>
            <p:cNvSpPr/>
            <p:nvPr/>
          </p:nvSpPr>
          <p:spPr>
            <a:xfrm>
              <a:off x="6938875" y="300670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0" name="모서리가 둥근 직사각형 379"/>
            <p:cNvSpPr/>
            <p:nvPr/>
          </p:nvSpPr>
          <p:spPr>
            <a:xfrm>
              <a:off x="6911796" y="31192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1" name="모서리가 둥근 직사각형 380"/>
            <p:cNvSpPr/>
            <p:nvPr/>
          </p:nvSpPr>
          <p:spPr>
            <a:xfrm>
              <a:off x="7038341" y="311924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2" name="모서리가 둥근 직사각형 381"/>
            <p:cNvSpPr/>
            <p:nvPr/>
          </p:nvSpPr>
          <p:spPr>
            <a:xfrm>
              <a:off x="6516851" y="32553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3" name="모서리가 둥근 직사각형 382"/>
            <p:cNvSpPr/>
            <p:nvPr/>
          </p:nvSpPr>
          <p:spPr>
            <a:xfrm>
              <a:off x="6652311" y="32507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4" name="모서리가 둥근 직사각형 383"/>
            <p:cNvSpPr/>
            <p:nvPr/>
          </p:nvSpPr>
          <p:spPr>
            <a:xfrm>
              <a:off x="6778857" y="32507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5" name="모서리가 둥근 직사각형 384"/>
            <p:cNvSpPr/>
            <p:nvPr/>
          </p:nvSpPr>
          <p:spPr>
            <a:xfrm>
              <a:off x="6889886" y="32457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6" name="모서리가 둥근 직사각형 385"/>
            <p:cNvSpPr/>
            <p:nvPr/>
          </p:nvSpPr>
          <p:spPr>
            <a:xfrm>
              <a:off x="7016431" y="32457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7" name="모서리가 둥근 직사각형 386"/>
            <p:cNvSpPr/>
            <p:nvPr/>
          </p:nvSpPr>
          <p:spPr>
            <a:xfrm>
              <a:off x="7057511" y="300583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8" name="모서리가 둥근 직사각형 387"/>
            <p:cNvSpPr/>
            <p:nvPr/>
          </p:nvSpPr>
          <p:spPr>
            <a:xfrm>
              <a:off x="5774675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9" name="모서리가 둥근 직사각형 388"/>
            <p:cNvSpPr/>
            <p:nvPr/>
          </p:nvSpPr>
          <p:spPr>
            <a:xfrm>
              <a:off x="5784195" y="313204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0" name="모서리가 둥근 직사각형 389"/>
            <p:cNvSpPr/>
            <p:nvPr/>
          </p:nvSpPr>
          <p:spPr>
            <a:xfrm>
              <a:off x="5664818" y="314438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1" name="모서리가 둥근 직사각형 390"/>
            <p:cNvSpPr/>
            <p:nvPr/>
          </p:nvSpPr>
          <p:spPr>
            <a:xfrm>
              <a:off x="5950569" y="284629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2" name="모서리가 둥근 직사각형 391"/>
            <p:cNvSpPr/>
            <p:nvPr/>
          </p:nvSpPr>
          <p:spPr>
            <a:xfrm>
              <a:off x="6707617" y="288497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3" name="모서리가 둥근 직사각형 392"/>
            <p:cNvSpPr/>
            <p:nvPr/>
          </p:nvSpPr>
          <p:spPr>
            <a:xfrm>
              <a:off x="6855356" y="3371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4" name="모서리가 둥근 직사각형 393"/>
            <p:cNvSpPr/>
            <p:nvPr/>
          </p:nvSpPr>
          <p:spPr>
            <a:xfrm>
              <a:off x="6981901" y="3371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5" name="모서리가 둥근 직사각형 394"/>
            <p:cNvSpPr/>
            <p:nvPr/>
          </p:nvSpPr>
          <p:spPr>
            <a:xfrm>
              <a:off x="6951212" y="349870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6" name="모서리가 둥근 직사각형 395"/>
            <p:cNvSpPr/>
            <p:nvPr/>
          </p:nvSpPr>
          <p:spPr>
            <a:xfrm>
              <a:off x="7178042" y="30212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7" name="모서리가 둥근 직사각형 396"/>
            <p:cNvSpPr/>
            <p:nvPr/>
          </p:nvSpPr>
          <p:spPr>
            <a:xfrm>
              <a:off x="7150963" y="31337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8" name="모서리가 둥근 직사각형 397"/>
            <p:cNvSpPr/>
            <p:nvPr/>
          </p:nvSpPr>
          <p:spPr>
            <a:xfrm>
              <a:off x="7277508" y="31337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9" name="모서리가 둥근 직사각형 398"/>
            <p:cNvSpPr/>
            <p:nvPr/>
          </p:nvSpPr>
          <p:spPr>
            <a:xfrm>
              <a:off x="7129053" y="32603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0" name="모서리가 둥근 직사각형 399"/>
            <p:cNvSpPr/>
            <p:nvPr/>
          </p:nvSpPr>
          <p:spPr>
            <a:xfrm>
              <a:off x="7255599" y="32603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1" name="모서리가 둥근 직사각형 400"/>
            <p:cNvSpPr/>
            <p:nvPr/>
          </p:nvSpPr>
          <p:spPr>
            <a:xfrm>
              <a:off x="7296679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2" name="모서리가 둥근 직사각형 401"/>
            <p:cNvSpPr/>
            <p:nvPr/>
          </p:nvSpPr>
          <p:spPr>
            <a:xfrm>
              <a:off x="7094523" y="338575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3" name="모서리가 둥근 직사각형 402"/>
            <p:cNvSpPr/>
            <p:nvPr/>
          </p:nvSpPr>
          <p:spPr>
            <a:xfrm>
              <a:off x="7221069" y="338575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4" name="모서리가 둥근 직사각형 403"/>
            <p:cNvSpPr/>
            <p:nvPr/>
          </p:nvSpPr>
          <p:spPr>
            <a:xfrm>
              <a:off x="7423456" y="301996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5" name="모서리가 둥근 직사각형 404"/>
            <p:cNvSpPr/>
            <p:nvPr/>
          </p:nvSpPr>
          <p:spPr>
            <a:xfrm>
              <a:off x="7396376" y="31325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모서리가 둥근 직사각형 405"/>
            <p:cNvSpPr/>
            <p:nvPr/>
          </p:nvSpPr>
          <p:spPr>
            <a:xfrm>
              <a:off x="7522922" y="31325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7" name="모서리가 둥근 직사각형 406"/>
            <p:cNvSpPr/>
            <p:nvPr/>
          </p:nvSpPr>
          <p:spPr>
            <a:xfrm>
              <a:off x="7374467" y="325905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8" name="모서리가 둥근 직사각형 407"/>
            <p:cNvSpPr/>
            <p:nvPr/>
          </p:nvSpPr>
          <p:spPr>
            <a:xfrm>
              <a:off x="7501012" y="325905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9" name="모서리가 둥근 직사각형 408"/>
            <p:cNvSpPr/>
            <p:nvPr/>
          </p:nvSpPr>
          <p:spPr>
            <a:xfrm>
              <a:off x="7542092" y="301118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0" name="모서리가 둥근 직사각형 409"/>
            <p:cNvSpPr/>
            <p:nvPr/>
          </p:nvSpPr>
          <p:spPr>
            <a:xfrm>
              <a:off x="7339937" y="33844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1" name="모서리가 둥근 직사각형 410"/>
            <p:cNvSpPr/>
            <p:nvPr/>
          </p:nvSpPr>
          <p:spPr>
            <a:xfrm>
              <a:off x="7466482" y="33844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2" name="모서리가 둥근 직사각형 411"/>
            <p:cNvSpPr/>
            <p:nvPr/>
          </p:nvSpPr>
          <p:spPr>
            <a:xfrm>
              <a:off x="7678441" y="301869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3" name="모서리가 둥근 직사각형 412"/>
            <p:cNvSpPr/>
            <p:nvPr/>
          </p:nvSpPr>
          <p:spPr>
            <a:xfrm>
              <a:off x="7651362" y="31312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4" name="모서리가 둥근 직사각형 413"/>
            <p:cNvSpPr/>
            <p:nvPr/>
          </p:nvSpPr>
          <p:spPr>
            <a:xfrm>
              <a:off x="7777907" y="31312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5" name="모서리가 둥근 직사각형 414"/>
            <p:cNvSpPr/>
            <p:nvPr/>
          </p:nvSpPr>
          <p:spPr>
            <a:xfrm>
              <a:off x="7629452" y="32577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6" name="모서리가 둥근 직사각형 415"/>
            <p:cNvSpPr/>
            <p:nvPr/>
          </p:nvSpPr>
          <p:spPr>
            <a:xfrm>
              <a:off x="7755997" y="32577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7" name="모서리가 둥근 직사각형 416"/>
            <p:cNvSpPr/>
            <p:nvPr/>
          </p:nvSpPr>
          <p:spPr>
            <a:xfrm>
              <a:off x="7797077" y="300991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8" name="모서리가 둥근 직사각형 417"/>
            <p:cNvSpPr/>
            <p:nvPr/>
          </p:nvSpPr>
          <p:spPr>
            <a:xfrm>
              <a:off x="7594922" y="33832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9" name="모서리가 둥근 직사각형 418"/>
            <p:cNvSpPr/>
            <p:nvPr/>
          </p:nvSpPr>
          <p:spPr>
            <a:xfrm>
              <a:off x="7721467" y="33832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0" name="모서리가 둥근 직사각형 419"/>
            <p:cNvSpPr/>
            <p:nvPr/>
          </p:nvSpPr>
          <p:spPr>
            <a:xfrm>
              <a:off x="7935090" y="30174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1" name="모서리가 둥근 직사각형 420"/>
            <p:cNvSpPr/>
            <p:nvPr/>
          </p:nvSpPr>
          <p:spPr>
            <a:xfrm>
              <a:off x="7908010" y="31299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2" name="모서리가 둥근 직사각형 421"/>
            <p:cNvSpPr/>
            <p:nvPr/>
          </p:nvSpPr>
          <p:spPr>
            <a:xfrm>
              <a:off x="8034556" y="31299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3" name="모서리가 둥근 직사각형 422"/>
            <p:cNvSpPr/>
            <p:nvPr/>
          </p:nvSpPr>
          <p:spPr>
            <a:xfrm>
              <a:off x="7886101" y="32565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4" name="모서리가 둥근 직사각형 423"/>
            <p:cNvSpPr/>
            <p:nvPr/>
          </p:nvSpPr>
          <p:spPr>
            <a:xfrm>
              <a:off x="8012646" y="32565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5" name="모서리가 둥근 직사각형 424"/>
            <p:cNvSpPr/>
            <p:nvPr/>
          </p:nvSpPr>
          <p:spPr>
            <a:xfrm>
              <a:off x="8053726" y="30086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6" name="모서리가 둥근 직사각형 425"/>
            <p:cNvSpPr/>
            <p:nvPr/>
          </p:nvSpPr>
          <p:spPr>
            <a:xfrm>
              <a:off x="7851571" y="33819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7" name="모서리가 둥근 직사각형 426"/>
            <p:cNvSpPr/>
            <p:nvPr/>
          </p:nvSpPr>
          <p:spPr>
            <a:xfrm>
              <a:off x="7978116" y="33819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8" name="모서리가 둥근 직사각형 427"/>
            <p:cNvSpPr/>
            <p:nvPr/>
          </p:nvSpPr>
          <p:spPr>
            <a:xfrm>
              <a:off x="8200750" y="301613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9" name="모서리가 둥근 직사각형 428"/>
            <p:cNvSpPr/>
            <p:nvPr/>
          </p:nvSpPr>
          <p:spPr>
            <a:xfrm>
              <a:off x="8173670" y="31286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0" name="모서리가 둥근 직사각형 429"/>
            <p:cNvSpPr/>
            <p:nvPr/>
          </p:nvSpPr>
          <p:spPr>
            <a:xfrm>
              <a:off x="8300215" y="312868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1" name="모서리가 둥근 직사각형 430"/>
            <p:cNvSpPr/>
            <p:nvPr/>
          </p:nvSpPr>
          <p:spPr>
            <a:xfrm>
              <a:off x="8151761" y="32552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2" name="모서리가 둥근 직사각형 431"/>
            <p:cNvSpPr/>
            <p:nvPr/>
          </p:nvSpPr>
          <p:spPr>
            <a:xfrm>
              <a:off x="8278306" y="325522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3" name="모서리가 둥근 직사각형 432"/>
            <p:cNvSpPr/>
            <p:nvPr/>
          </p:nvSpPr>
          <p:spPr>
            <a:xfrm>
              <a:off x="8319386" y="30073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4" name="모서리가 둥근 직사각형 433"/>
            <p:cNvSpPr/>
            <p:nvPr/>
          </p:nvSpPr>
          <p:spPr>
            <a:xfrm>
              <a:off x="8117230" y="33806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5" name="모서리가 둥근 직사각형 434"/>
            <p:cNvSpPr/>
            <p:nvPr/>
          </p:nvSpPr>
          <p:spPr>
            <a:xfrm>
              <a:off x="8243776" y="33806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6" name="모서리가 둥근 직사각형 435"/>
            <p:cNvSpPr/>
            <p:nvPr/>
          </p:nvSpPr>
          <p:spPr>
            <a:xfrm>
              <a:off x="8118894" y="349957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7" name="모서리가 둥근 직사각형 436"/>
            <p:cNvSpPr/>
            <p:nvPr/>
          </p:nvSpPr>
          <p:spPr>
            <a:xfrm>
              <a:off x="8091814" y="36121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8" name="모서리가 둥근 직사각형 437"/>
            <p:cNvSpPr/>
            <p:nvPr/>
          </p:nvSpPr>
          <p:spPr>
            <a:xfrm>
              <a:off x="8218360" y="361212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9" name="모서리가 둥근 직사각형 438"/>
            <p:cNvSpPr/>
            <p:nvPr/>
          </p:nvSpPr>
          <p:spPr>
            <a:xfrm>
              <a:off x="8069905" y="37386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0" name="모서리가 둥근 직사각형 439"/>
            <p:cNvSpPr/>
            <p:nvPr/>
          </p:nvSpPr>
          <p:spPr>
            <a:xfrm>
              <a:off x="8196450" y="37386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모서리가 둥근 직사각형 440"/>
            <p:cNvSpPr/>
            <p:nvPr/>
          </p:nvSpPr>
          <p:spPr>
            <a:xfrm>
              <a:off x="8237530" y="349079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2" name="모서리가 둥근 직사각형 441"/>
            <p:cNvSpPr/>
            <p:nvPr/>
          </p:nvSpPr>
          <p:spPr>
            <a:xfrm>
              <a:off x="8035375" y="38640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3" name="모서리가 둥근 직사각형 442"/>
            <p:cNvSpPr/>
            <p:nvPr/>
          </p:nvSpPr>
          <p:spPr>
            <a:xfrm>
              <a:off x="8161920" y="38640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4" name="모서리가 둥근 직사각형 443"/>
            <p:cNvSpPr/>
            <p:nvPr/>
          </p:nvSpPr>
          <p:spPr>
            <a:xfrm>
              <a:off x="8013465" y="40297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5" name="모서리가 둥근 직사각형 444"/>
            <p:cNvSpPr/>
            <p:nvPr/>
          </p:nvSpPr>
          <p:spPr>
            <a:xfrm>
              <a:off x="7986386" y="41423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6" name="모서리가 둥근 직사각형 445"/>
            <p:cNvSpPr/>
            <p:nvPr/>
          </p:nvSpPr>
          <p:spPr>
            <a:xfrm>
              <a:off x="8112931" y="41423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7" name="모서리가 둥근 직사각형 446"/>
            <p:cNvSpPr/>
            <p:nvPr/>
          </p:nvSpPr>
          <p:spPr>
            <a:xfrm>
              <a:off x="7964476" y="426888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8" name="모서리가 둥근 직사각형 447"/>
            <p:cNvSpPr/>
            <p:nvPr/>
          </p:nvSpPr>
          <p:spPr>
            <a:xfrm>
              <a:off x="8091021" y="426888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9" name="모서리가 둥근 직사각형 448"/>
            <p:cNvSpPr/>
            <p:nvPr/>
          </p:nvSpPr>
          <p:spPr>
            <a:xfrm>
              <a:off x="8132101" y="40210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0" name="모서리가 둥근 직사각형 449"/>
            <p:cNvSpPr/>
            <p:nvPr/>
          </p:nvSpPr>
          <p:spPr>
            <a:xfrm>
              <a:off x="7929946" y="437849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1" name="모서리가 둥근 직사각형 450"/>
            <p:cNvSpPr/>
            <p:nvPr/>
          </p:nvSpPr>
          <p:spPr>
            <a:xfrm>
              <a:off x="7843662" y="35233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모서리가 둥근 직사각형 451"/>
            <p:cNvSpPr/>
            <p:nvPr/>
          </p:nvSpPr>
          <p:spPr>
            <a:xfrm>
              <a:off x="7816582" y="363585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3" name="모서리가 둥근 직사각형 452"/>
            <p:cNvSpPr/>
            <p:nvPr/>
          </p:nvSpPr>
          <p:spPr>
            <a:xfrm>
              <a:off x="7943128" y="363585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4" name="모서리가 둥근 직사각형 453"/>
            <p:cNvSpPr/>
            <p:nvPr/>
          </p:nvSpPr>
          <p:spPr>
            <a:xfrm>
              <a:off x="7794673" y="37623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모서리가 둥근 직사각형 454"/>
            <p:cNvSpPr/>
            <p:nvPr/>
          </p:nvSpPr>
          <p:spPr>
            <a:xfrm>
              <a:off x="7921218" y="37623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6" name="모서리가 둥근 직사각형 455"/>
            <p:cNvSpPr/>
            <p:nvPr/>
          </p:nvSpPr>
          <p:spPr>
            <a:xfrm>
              <a:off x="7962298" y="351452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7" name="모서리가 둥근 직사각형 456"/>
            <p:cNvSpPr/>
            <p:nvPr/>
          </p:nvSpPr>
          <p:spPr>
            <a:xfrm>
              <a:off x="7760143" y="38878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모서리가 둥근 직사각형 457"/>
            <p:cNvSpPr/>
            <p:nvPr/>
          </p:nvSpPr>
          <p:spPr>
            <a:xfrm>
              <a:off x="7886688" y="38878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9" name="모서리가 둥근 직사각형 458"/>
            <p:cNvSpPr/>
            <p:nvPr/>
          </p:nvSpPr>
          <p:spPr>
            <a:xfrm>
              <a:off x="7588676" y="35356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0" name="모서리가 둥근 직사각형 459"/>
            <p:cNvSpPr/>
            <p:nvPr/>
          </p:nvSpPr>
          <p:spPr>
            <a:xfrm>
              <a:off x="7561597" y="364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1" name="모서리가 둥근 직사각형 460"/>
            <p:cNvSpPr/>
            <p:nvPr/>
          </p:nvSpPr>
          <p:spPr>
            <a:xfrm>
              <a:off x="7688142" y="364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모서리가 둥근 직사각형 461"/>
            <p:cNvSpPr/>
            <p:nvPr/>
          </p:nvSpPr>
          <p:spPr>
            <a:xfrm>
              <a:off x="7539687" y="37747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3" name="모서리가 둥근 직사각형 462"/>
            <p:cNvSpPr/>
            <p:nvPr/>
          </p:nvSpPr>
          <p:spPr>
            <a:xfrm>
              <a:off x="7666232" y="37747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4" name="모서리가 둥근 직사각형 463"/>
            <p:cNvSpPr/>
            <p:nvPr/>
          </p:nvSpPr>
          <p:spPr>
            <a:xfrm>
              <a:off x="7707312" y="35268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모서리가 둥근 직사각형 464"/>
            <p:cNvSpPr/>
            <p:nvPr/>
          </p:nvSpPr>
          <p:spPr>
            <a:xfrm>
              <a:off x="7505157" y="3900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6" name="모서리가 둥근 직사각형 465"/>
            <p:cNvSpPr/>
            <p:nvPr/>
          </p:nvSpPr>
          <p:spPr>
            <a:xfrm>
              <a:off x="7631702" y="3900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7" name="모서리가 둥근 직사각형 466"/>
            <p:cNvSpPr/>
            <p:nvPr/>
          </p:nvSpPr>
          <p:spPr>
            <a:xfrm>
              <a:off x="7321353" y="35356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8" name="모서리가 둥근 직사각형 467"/>
            <p:cNvSpPr/>
            <p:nvPr/>
          </p:nvSpPr>
          <p:spPr>
            <a:xfrm>
              <a:off x="7294274" y="364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모서리가 둥근 직사각형 468"/>
            <p:cNvSpPr/>
            <p:nvPr/>
          </p:nvSpPr>
          <p:spPr>
            <a:xfrm>
              <a:off x="7420819" y="364818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0" name="모서리가 둥근 직사각형 469"/>
            <p:cNvSpPr/>
            <p:nvPr/>
          </p:nvSpPr>
          <p:spPr>
            <a:xfrm>
              <a:off x="7272364" y="37747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1" name="모서리가 둥근 직사각형 470"/>
            <p:cNvSpPr/>
            <p:nvPr/>
          </p:nvSpPr>
          <p:spPr>
            <a:xfrm>
              <a:off x="7398910" y="377473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모서리가 둥근 직사각형 471"/>
            <p:cNvSpPr/>
            <p:nvPr/>
          </p:nvSpPr>
          <p:spPr>
            <a:xfrm>
              <a:off x="7439990" y="35268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3" name="모서리가 둥근 직사각형 472"/>
            <p:cNvSpPr/>
            <p:nvPr/>
          </p:nvSpPr>
          <p:spPr>
            <a:xfrm>
              <a:off x="7237834" y="3900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4" name="모서리가 둥근 직사각형 473"/>
            <p:cNvSpPr/>
            <p:nvPr/>
          </p:nvSpPr>
          <p:spPr>
            <a:xfrm>
              <a:off x="7364380" y="39001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5" name="모서리가 둥근 직사각형 474"/>
            <p:cNvSpPr/>
            <p:nvPr/>
          </p:nvSpPr>
          <p:spPr>
            <a:xfrm>
              <a:off x="7357418" y="4008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6" name="모서리가 둥근 직사각형 475"/>
            <p:cNvSpPr/>
            <p:nvPr/>
          </p:nvSpPr>
          <p:spPr>
            <a:xfrm>
              <a:off x="7330339" y="41207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7" name="모서리가 둥근 직사각형 476"/>
            <p:cNvSpPr/>
            <p:nvPr/>
          </p:nvSpPr>
          <p:spPr>
            <a:xfrm>
              <a:off x="7456884" y="412075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모서리가 둥근 직사각형 477"/>
            <p:cNvSpPr/>
            <p:nvPr/>
          </p:nvSpPr>
          <p:spPr>
            <a:xfrm>
              <a:off x="7308429" y="42473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9" name="모서리가 둥근 직사각형 478"/>
            <p:cNvSpPr/>
            <p:nvPr/>
          </p:nvSpPr>
          <p:spPr>
            <a:xfrm>
              <a:off x="7434974" y="424730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0" name="모서리가 둥근 직사각형 479"/>
            <p:cNvSpPr/>
            <p:nvPr/>
          </p:nvSpPr>
          <p:spPr>
            <a:xfrm>
              <a:off x="7476054" y="39994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1" name="모서리가 둥근 직사각형 480"/>
            <p:cNvSpPr/>
            <p:nvPr/>
          </p:nvSpPr>
          <p:spPr>
            <a:xfrm>
              <a:off x="7232844" y="40157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2" name="모서리가 둥근 직사각형 481"/>
            <p:cNvSpPr/>
            <p:nvPr/>
          </p:nvSpPr>
          <p:spPr>
            <a:xfrm>
              <a:off x="7576756" y="411642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3" name="모서리가 둥근 직사각형 482"/>
            <p:cNvSpPr/>
            <p:nvPr/>
          </p:nvSpPr>
          <p:spPr>
            <a:xfrm>
              <a:off x="7753181" y="40051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4" name="모서리가 둥근 직사각형 483"/>
            <p:cNvSpPr/>
            <p:nvPr/>
          </p:nvSpPr>
          <p:spPr>
            <a:xfrm>
              <a:off x="7879726" y="40051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5" name="모서리가 둥근 직사각형 484"/>
            <p:cNvSpPr/>
            <p:nvPr/>
          </p:nvSpPr>
          <p:spPr>
            <a:xfrm>
              <a:off x="7624741" y="401753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6" name="모서리가 둥근 직사각형 485"/>
            <p:cNvSpPr/>
            <p:nvPr/>
          </p:nvSpPr>
          <p:spPr>
            <a:xfrm>
              <a:off x="7848090" y="41317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7" name="모서리가 둥근 직사각형 486"/>
            <p:cNvSpPr/>
            <p:nvPr/>
          </p:nvSpPr>
          <p:spPr>
            <a:xfrm>
              <a:off x="6957227" y="289375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8" name="모서리가 둥근 직사각형 487"/>
            <p:cNvSpPr/>
            <p:nvPr/>
          </p:nvSpPr>
          <p:spPr>
            <a:xfrm>
              <a:off x="7075863" y="28928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9" name="모서리가 둥근 직사각형 488"/>
            <p:cNvSpPr/>
            <p:nvPr/>
          </p:nvSpPr>
          <p:spPr>
            <a:xfrm>
              <a:off x="7196394" y="290829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0" name="모서리가 둥근 직사각형 489"/>
            <p:cNvSpPr/>
            <p:nvPr/>
          </p:nvSpPr>
          <p:spPr>
            <a:xfrm>
              <a:off x="7315030" y="289951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1" name="모서리가 둥근 직사각형 490"/>
            <p:cNvSpPr/>
            <p:nvPr/>
          </p:nvSpPr>
          <p:spPr>
            <a:xfrm>
              <a:off x="7441807" y="29070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2" name="모서리가 둥근 직사각형 491"/>
            <p:cNvSpPr/>
            <p:nvPr/>
          </p:nvSpPr>
          <p:spPr>
            <a:xfrm>
              <a:off x="7233406" y="278207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3" name="모서리가 둥근 직사각형 492"/>
            <p:cNvSpPr/>
            <p:nvPr/>
          </p:nvSpPr>
          <p:spPr>
            <a:xfrm>
              <a:off x="7352042" y="277329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4" name="모서리가 둥근 직사각형 493"/>
            <p:cNvSpPr/>
            <p:nvPr/>
          </p:nvSpPr>
          <p:spPr>
            <a:xfrm>
              <a:off x="7971154" y="28928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5" name="모서리가 둥근 직사각형 494"/>
            <p:cNvSpPr/>
            <p:nvPr/>
          </p:nvSpPr>
          <p:spPr>
            <a:xfrm>
              <a:off x="8433671" y="313645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6" name="모서리가 둥근 직사각형 495"/>
            <p:cNvSpPr/>
            <p:nvPr/>
          </p:nvSpPr>
          <p:spPr>
            <a:xfrm>
              <a:off x="8571683" y="314396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7" name="모서리가 둥근 직사각형 496"/>
            <p:cNvSpPr/>
            <p:nvPr/>
          </p:nvSpPr>
          <p:spPr>
            <a:xfrm>
              <a:off x="8690320" y="31351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8" name="모서리가 둥근 직사각형 497"/>
            <p:cNvSpPr/>
            <p:nvPr/>
          </p:nvSpPr>
          <p:spPr>
            <a:xfrm>
              <a:off x="8837343" y="314268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9" name="모서리가 둥근 직사각형 498"/>
            <p:cNvSpPr/>
            <p:nvPr/>
          </p:nvSpPr>
          <p:spPr>
            <a:xfrm>
              <a:off x="8955979" y="31339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0" name="모서리가 둥근 직사각형 499"/>
            <p:cNvSpPr/>
            <p:nvPr/>
          </p:nvSpPr>
          <p:spPr>
            <a:xfrm>
              <a:off x="8396942" y="32595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1" name="모서리가 둥근 직사각형 500"/>
            <p:cNvSpPr/>
            <p:nvPr/>
          </p:nvSpPr>
          <p:spPr>
            <a:xfrm>
              <a:off x="8362412" y="33849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2" name="모서리가 둥근 직사각형 501"/>
            <p:cNvSpPr/>
            <p:nvPr/>
          </p:nvSpPr>
          <p:spPr>
            <a:xfrm>
              <a:off x="8336996" y="3616435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3" name="모서리가 둥근 직사각형 502"/>
            <p:cNvSpPr/>
            <p:nvPr/>
          </p:nvSpPr>
          <p:spPr>
            <a:xfrm>
              <a:off x="8315086" y="3742980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4" name="모서리가 둥근 직사각형 503"/>
            <p:cNvSpPr/>
            <p:nvPr/>
          </p:nvSpPr>
          <p:spPr>
            <a:xfrm>
              <a:off x="8356166" y="349511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5" name="모서리가 둥근 직사각형 504"/>
            <p:cNvSpPr/>
            <p:nvPr/>
          </p:nvSpPr>
          <p:spPr>
            <a:xfrm>
              <a:off x="8280556" y="3868404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6" name="모서리가 둥근 직사각형 505"/>
            <p:cNvSpPr/>
            <p:nvPr/>
          </p:nvSpPr>
          <p:spPr>
            <a:xfrm>
              <a:off x="8455632" y="3612123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7" name="모서리가 둥근 직사각형 506"/>
            <p:cNvSpPr/>
            <p:nvPr/>
          </p:nvSpPr>
          <p:spPr>
            <a:xfrm>
              <a:off x="8433722" y="3738668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8" name="모서리가 둥근 직사각형 507"/>
            <p:cNvSpPr/>
            <p:nvPr/>
          </p:nvSpPr>
          <p:spPr>
            <a:xfrm>
              <a:off x="8474802" y="3490799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9" name="모서리가 둥근 직사각형 508"/>
            <p:cNvSpPr/>
            <p:nvPr/>
          </p:nvSpPr>
          <p:spPr>
            <a:xfrm>
              <a:off x="8566359" y="3759939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0" name="모서리가 둥근 직사각형 509"/>
            <p:cNvSpPr/>
            <p:nvPr/>
          </p:nvSpPr>
          <p:spPr>
            <a:xfrm>
              <a:off x="8693955" y="39093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1" name="모서리가 둥근 직사각형 510"/>
            <p:cNvSpPr/>
            <p:nvPr/>
          </p:nvSpPr>
          <p:spPr>
            <a:xfrm>
              <a:off x="8585530" y="3638615"/>
              <a:ext cx="74740" cy="7474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2" name="모서리가 둥근 직사각형 511"/>
            <p:cNvSpPr/>
            <p:nvPr/>
          </p:nvSpPr>
          <p:spPr>
            <a:xfrm>
              <a:off x="8582280" y="30124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3" name="모서리가 둥근 직사각형 512"/>
            <p:cNvSpPr/>
            <p:nvPr/>
          </p:nvSpPr>
          <p:spPr>
            <a:xfrm>
              <a:off x="8657890" y="32525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4" name="모서리가 둥근 직사각형 513"/>
            <p:cNvSpPr/>
            <p:nvPr/>
          </p:nvSpPr>
          <p:spPr>
            <a:xfrm>
              <a:off x="8765137" y="3371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5" name="모서리가 둥근 직사각형 514"/>
            <p:cNvSpPr/>
            <p:nvPr/>
          </p:nvSpPr>
          <p:spPr>
            <a:xfrm>
              <a:off x="7914256" y="45067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6" name="모서리가 둥근 직사각형 515"/>
            <p:cNvSpPr/>
            <p:nvPr/>
          </p:nvSpPr>
          <p:spPr>
            <a:xfrm>
              <a:off x="8040802" y="45067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7" name="모서리가 둥근 직사각형 516"/>
            <p:cNvSpPr/>
            <p:nvPr/>
          </p:nvSpPr>
          <p:spPr>
            <a:xfrm>
              <a:off x="8006272" y="461632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8" name="모서리가 둥근 직사각형 517"/>
            <p:cNvSpPr/>
            <p:nvPr/>
          </p:nvSpPr>
          <p:spPr>
            <a:xfrm>
              <a:off x="8209658" y="426018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9" name="모서리가 둥근 직사각형 518"/>
            <p:cNvSpPr/>
            <p:nvPr/>
          </p:nvSpPr>
          <p:spPr>
            <a:xfrm>
              <a:off x="8124908" y="460762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0" name="모서리가 둥근 직사각형 519"/>
            <p:cNvSpPr/>
            <p:nvPr/>
          </p:nvSpPr>
          <p:spPr>
            <a:xfrm>
              <a:off x="8260541" y="4013900"/>
              <a:ext cx="74740" cy="7474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1" name="모서리가 둥근 직사각형 520"/>
            <p:cNvSpPr/>
            <p:nvPr/>
          </p:nvSpPr>
          <p:spPr>
            <a:xfrm>
              <a:off x="8379178" y="4005198"/>
              <a:ext cx="74740" cy="7474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2" name="모서리가 둥근 직사각형 521"/>
            <p:cNvSpPr/>
            <p:nvPr/>
          </p:nvSpPr>
          <p:spPr>
            <a:xfrm>
              <a:off x="8221310" y="412123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3" name="모서리가 둥근 직사각형 522"/>
            <p:cNvSpPr/>
            <p:nvPr/>
          </p:nvSpPr>
          <p:spPr>
            <a:xfrm>
              <a:off x="8368378" y="450014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4" name="모서리가 둥근 직사각형 523"/>
            <p:cNvSpPr/>
            <p:nvPr/>
          </p:nvSpPr>
          <p:spPr>
            <a:xfrm>
              <a:off x="8333848" y="460974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5" name="모서리가 둥근 직사각형 524"/>
            <p:cNvSpPr/>
            <p:nvPr/>
          </p:nvSpPr>
          <p:spPr>
            <a:xfrm>
              <a:off x="8487014" y="44914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6" name="모서리가 둥근 직사각형 525"/>
            <p:cNvSpPr/>
            <p:nvPr/>
          </p:nvSpPr>
          <p:spPr>
            <a:xfrm>
              <a:off x="8452484" y="460104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7" name="모서리가 둥근 직사각형 526"/>
            <p:cNvSpPr/>
            <p:nvPr/>
          </p:nvSpPr>
          <p:spPr>
            <a:xfrm>
              <a:off x="8514299" y="43690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8" name="모서리가 둥근 직사각형 527"/>
            <p:cNvSpPr/>
            <p:nvPr/>
          </p:nvSpPr>
          <p:spPr>
            <a:xfrm>
              <a:off x="8077294" y="47206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9" name="모서리가 둥근 직사각형 528"/>
            <p:cNvSpPr/>
            <p:nvPr/>
          </p:nvSpPr>
          <p:spPr>
            <a:xfrm>
              <a:off x="8262838" y="44965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0" name="모서리가 둥근 직사각형 529"/>
            <p:cNvSpPr/>
            <p:nvPr/>
          </p:nvSpPr>
          <p:spPr>
            <a:xfrm>
              <a:off x="8583069" y="514674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1" name="모서리가 둥근 직사각형 530"/>
            <p:cNvSpPr/>
            <p:nvPr/>
          </p:nvSpPr>
          <p:spPr>
            <a:xfrm>
              <a:off x="8709615" y="514674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2" name="모서리가 둥근 직사각형 531"/>
            <p:cNvSpPr/>
            <p:nvPr/>
          </p:nvSpPr>
          <p:spPr>
            <a:xfrm>
              <a:off x="8561160" y="52732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3" name="모서리가 둥근 직사각형 532"/>
            <p:cNvSpPr/>
            <p:nvPr/>
          </p:nvSpPr>
          <p:spPr>
            <a:xfrm>
              <a:off x="8687705" y="527329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4" name="모서리가 둥근 직사각형 533"/>
            <p:cNvSpPr/>
            <p:nvPr/>
          </p:nvSpPr>
          <p:spPr>
            <a:xfrm>
              <a:off x="8526630" y="53987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5" name="모서리가 둥근 직사각형 534"/>
            <p:cNvSpPr/>
            <p:nvPr/>
          </p:nvSpPr>
          <p:spPr>
            <a:xfrm>
              <a:off x="8653175" y="53987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6" name="모서리가 둥근 직사각형 535"/>
            <p:cNvSpPr/>
            <p:nvPr/>
          </p:nvSpPr>
          <p:spPr>
            <a:xfrm>
              <a:off x="8839718" y="51454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7" name="모서리가 둥근 직사각형 536"/>
            <p:cNvSpPr/>
            <p:nvPr/>
          </p:nvSpPr>
          <p:spPr>
            <a:xfrm>
              <a:off x="8966263" y="51454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8" name="모서리가 둥근 직사각형 537"/>
            <p:cNvSpPr/>
            <p:nvPr/>
          </p:nvSpPr>
          <p:spPr>
            <a:xfrm>
              <a:off x="8817809" y="52720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9" name="모서리가 둥근 직사각형 538"/>
            <p:cNvSpPr/>
            <p:nvPr/>
          </p:nvSpPr>
          <p:spPr>
            <a:xfrm>
              <a:off x="8944354" y="527201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0" name="모서리가 둥근 직사각형 539"/>
            <p:cNvSpPr/>
            <p:nvPr/>
          </p:nvSpPr>
          <p:spPr>
            <a:xfrm>
              <a:off x="8783278" y="539743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1" name="모서리가 둥근 직사각형 540"/>
            <p:cNvSpPr/>
            <p:nvPr/>
          </p:nvSpPr>
          <p:spPr>
            <a:xfrm>
              <a:off x="8909824" y="539743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2" name="모서리가 둥근 직사각형 541"/>
            <p:cNvSpPr/>
            <p:nvPr/>
          </p:nvSpPr>
          <p:spPr>
            <a:xfrm>
              <a:off x="9105378" y="51441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3" name="모서리가 둥근 직사각형 542"/>
            <p:cNvSpPr/>
            <p:nvPr/>
          </p:nvSpPr>
          <p:spPr>
            <a:xfrm>
              <a:off x="9231923" y="51441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4" name="모서리가 둥근 직사각형 543"/>
            <p:cNvSpPr/>
            <p:nvPr/>
          </p:nvSpPr>
          <p:spPr>
            <a:xfrm>
              <a:off x="9083468" y="52707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5" name="모서리가 둥근 직사각형 544"/>
            <p:cNvSpPr/>
            <p:nvPr/>
          </p:nvSpPr>
          <p:spPr>
            <a:xfrm>
              <a:off x="9210014" y="52707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6" name="모서리가 둥근 직사각형 545"/>
            <p:cNvSpPr/>
            <p:nvPr/>
          </p:nvSpPr>
          <p:spPr>
            <a:xfrm>
              <a:off x="9048938" y="53961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7" name="모서리가 둥근 직사각형 546"/>
            <p:cNvSpPr/>
            <p:nvPr/>
          </p:nvSpPr>
          <p:spPr>
            <a:xfrm>
              <a:off x="9175483" y="53961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8" name="모서리가 둥근 직사각형 547"/>
            <p:cNvSpPr/>
            <p:nvPr/>
          </p:nvSpPr>
          <p:spPr>
            <a:xfrm>
              <a:off x="9034783" y="552299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9" name="모서리가 둥근 직사각형 548"/>
            <p:cNvSpPr/>
            <p:nvPr/>
          </p:nvSpPr>
          <p:spPr>
            <a:xfrm>
              <a:off x="9153419" y="551421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0" name="모서리가 둥근 직사각형 549"/>
            <p:cNvSpPr/>
            <p:nvPr/>
          </p:nvSpPr>
          <p:spPr>
            <a:xfrm>
              <a:off x="8874835" y="565136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1" name="모서리가 둥근 직사각형 550"/>
            <p:cNvSpPr/>
            <p:nvPr/>
          </p:nvSpPr>
          <p:spPr>
            <a:xfrm>
              <a:off x="8894006" y="5530037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2" name="모서리가 둥근 직사각형 551"/>
            <p:cNvSpPr/>
            <p:nvPr/>
          </p:nvSpPr>
          <p:spPr>
            <a:xfrm>
              <a:off x="8520384" y="55511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3" name="모서리가 둥근 직사각형 552"/>
            <p:cNvSpPr/>
            <p:nvPr/>
          </p:nvSpPr>
          <p:spPr>
            <a:xfrm>
              <a:off x="8639020" y="554237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4" name="모서리가 둥근 직사각형 553"/>
            <p:cNvSpPr/>
            <p:nvPr/>
          </p:nvSpPr>
          <p:spPr>
            <a:xfrm>
              <a:off x="9365379" y="51519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5" name="모서리가 둥근 직사각형 554"/>
            <p:cNvSpPr/>
            <p:nvPr/>
          </p:nvSpPr>
          <p:spPr>
            <a:xfrm>
              <a:off x="9328650" y="527505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6" name="모서리가 둥근 직사각형 555"/>
            <p:cNvSpPr/>
            <p:nvPr/>
          </p:nvSpPr>
          <p:spPr>
            <a:xfrm>
              <a:off x="9294120" y="540047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7" name="모서리가 둥근 직사각형 556"/>
            <p:cNvSpPr/>
            <p:nvPr/>
          </p:nvSpPr>
          <p:spPr>
            <a:xfrm>
              <a:off x="8431669" y="5260181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8" name="모서리가 둥근 직사각형 557"/>
            <p:cNvSpPr/>
            <p:nvPr/>
          </p:nvSpPr>
          <p:spPr>
            <a:xfrm>
              <a:off x="8397139" y="53856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9" name="모서리가 둥근 직사각형 558"/>
            <p:cNvSpPr/>
            <p:nvPr/>
          </p:nvSpPr>
          <p:spPr>
            <a:xfrm>
              <a:off x="8851978" y="502799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0" name="모서리가 둥근 직사각형 559"/>
            <p:cNvSpPr/>
            <p:nvPr/>
          </p:nvSpPr>
          <p:spPr>
            <a:xfrm>
              <a:off x="8982082" y="50267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1" name="모서리가 둥근 직사각형 560"/>
            <p:cNvSpPr/>
            <p:nvPr/>
          </p:nvSpPr>
          <p:spPr>
            <a:xfrm>
              <a:off x="9108627" y="50267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2" name="모서리가 둥근 직사각형 561"/>
            <p:cNvSpPr/>
            <p:nvPr/>
          </p:nvSpPr>
          <p:spPr>
            <a:xfrm>
              <a:off x="9247741" y="50254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3" name="모서리가 둥근 직사각형 562"/>
            <p:cNvSpPr/>
            <p:nvPr/>
          </p:nvSpPr>
          <p:spPr>
            <a:xfrm>
              <a:off x="9374287" y="502544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4" name="모서리가 둥근 직사각형 563"/>
            <p:cNvSpPr/>
            <p:nvPr/>
          </p:nvSpPr>
          <p:spPr>
            <a:xfrm>
              <a:off x="9507742" y="503321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5" name="모서리가 둥근 직사각형 564"/>
            <p:cNvSpPr/>
            <p:nvPr/>
          </p:nvSpPr>
          <p:spPr>
            <a:xfrm>
              <a:off x="9250043" y="490143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모서리가 둥근 직사각형 565"/>
            <p:cNvSpPr/>
            <p:nvPr/>
          </p:nvSpPr>
          <p:spPr>
            <a:xfrm>
              <a:off x="9383499" y="49092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모서리가 둥근 직사각형 566"/>
            <p:cNvSpPr/>
            <p:nvPr/>
          </p:nvSpPr>
          <p:spPr>
            <a:xfrm>
              <a:off x="9010876" y="47872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8" name="모서리가 둥근 직사각형 567"/>
            <p:cNvSpPr/>
            <p:nvPr/>
          </p:nvSpPr>
          <p:spPr>
            <a:xfrm>
              <a:off x="9137421" y="47872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9" name="모서리가 둥근 직사각형 568"/>
            <p:cNvSpPr/>
            <p:nvPr/>
          </p:nvSpPr>
          <p:spPr>
            <a:xfrm>
              <a:off x="9270877" y="479505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0" name="모서리가 둥근 직사각형 569"/>
            <p:cNvSpPr/>
            <p:nvPr/>
          </p:nvSpPr>
          <p:spPr>
            <a:xfrm>
              <a:off x="9445237" y="527251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모서리가 둥근 직사각형 570"/>
            <p:cNvSpPr/>
            <p:nvPr/>
          </p:nvSpPr>
          <p:spPr>
            <a:xfrm>
              <a:off x="9511274" y="564954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모서리가 둥근 직사각형 571"/>
            <p:cNvSpPr/>
            <p:nvPr/>
          </p:nvSpPr>
          <p:spPr>
            <a:xfrm>
              <a:off x="9629911" y="564076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3" name="모서리가 둥근 직사각형 572"/>
            <p:cNvSpPr/>
            <p:nvPr/>
          </p:nvSpPr>
          <p:spPr>
            <a:xfrm>
              <a:off x="9480050" y="576218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4" name="모서리가 둥근 직사각형 573"/>
            <p:cNvSpPr/>
            <p:nvPr/>
          </p:nvSpPr>
          <p:spPr>
            <a:xfrm>
              <a:off x="9772274" y="5527504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5" name="모서리가 둥근 직사각형 574"/>
            <p:cNvSpPr/>
            <p:nvPr/>
          </p:nvSpPr>
          <p:spPr>
            <a:xfrm>
              <a:off x="8774838" y="38240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6" name="모서리가 둥근 직사각형 575"/>
            <p:cNvSpPr/>
            <p:nvPr/>
          </p:nvSpPr>
          <p:spPr>
            <a:xfrm>
              <a:off x="8890838" y="376160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7" name="모서리가 둥근 직사각형 576"/>
            <p:cNvSpPr/>
            <p:nvPr/>
          </p:nvSpPr>
          <p:spPr>
            <a:xfrm>
              <a:off x="8835551" y="36912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8" name="모서리가 둥근 직사각형 577"/>
            <p:cNvSpPr/>
            <p:nvPr/>
          </p:nvSpPr>
          <p:spPr>
            <a:xfrm>
              <a:off x="8937525" y="361038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9" name="모서리가 둥근 직사각형 578"/>
            <p:cNvSpPr/>
            <p:nvPr/>
          </p:nvSpPr>
          <p:spPr>
            <a:xfrm>
              <a:off x="8529527" y="325869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0" name="모서리가 둥근 직사각형 579"/>
            <p:cNvSpPr/>
            <p:nvPr/>
          </p:nvSpPr>
          <p:spPr>
            <a:xfrm>
              <a:off x="6968566" y="413032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1" name="모서리가 둥근 직사각형 580"/>
            <p:cNvSpPr/>
            <p:nvPr/>
          </p:nvSpPr>
          <p:spPr>
            <a:xfrm>
              <a:off x="7095111" y="413032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2" name="모서리가 둥근 직사각형 581"/>
            <p:cNvSpPr/>
            <p:nvPr/>
          </p:nvSpPr>
          <p:spPr>
            <a:xfrm>
              <a:off x="6818523" y="425687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3" name="모서리가 둥근 직사각형 582"/>
            <p:cNvSpPr/>
            <p:nvPr/>
          </p:nvSpPr>
          <p:spPr>
            <a:xfrm>
              <a:off x="6945068" y="4256872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4" name="모서리가 둥근 직사각형 583"/>
            <p:cNvSpPr/>
            <p:nvPr/>
          </p:nvSpPr>
          <p:spPr>
            <a:xfrm>
              <a:off x="6910538" y="43822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5" name="모서리가 둥근 직사각형 584"/>
            <p:cNvSpPr/>
            <p:nvPr/>
          </p:nvSpPr>
          <p:spPr>
            <a:xfrm>
              <a:off x="6983992" y="4013939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6" name="모서리가 둥근 직사각형 585"/>
            <p:cNvSpPr/>
            <p:nvPr/>
          </p:nvSpPr>
          <p:spPr>
            <a:xfrm>
              <a:off x="6670315" y="43844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7" name="모서리가 둥근 직사각형 586"/>
            <p:cNvSpPr/>
            <p:nvPr/>
          </p:nvSpPr>
          <p:spPr>
            <a:xfrm>
              <a:off x="6796860" y="438446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8" name="모서리가 둥근 직사각형 587"/>
            <p:cNvSpPr/>
            <p:nvPr/>
          </p:nvSpPr>
          <p:spPr>
            <a:xfrm>
              <a:off x="6685555" y="42493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9" name="모서리가 둥근 직사각형 588"/>
            <p:cNvSpPr/>
            <p:nvPr/>
          </p:nvSpPr>
          <p:spPr>
            <a:xfrm>
              <a:off x="7021373" y="451945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0" name="모서리가 둥근 직사각형 589"/>
            <p:cNvSpPr/>
            <p:nvPr/>
          </p:nvSpPr>
          <p:spPr>
            <a:xfrm>
              <a:off x="6781150" y="452162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1" name="모서리가 둥근 직사각형 590"/>
            <p:cNvSpPr/>
            <p:nvPr/>
          </p:nvSpPr>
          <p:spPr>
            <a:xfrm>
              <a:off x="6907695" y="452162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2" name="모서리가 둥근 직사각형 591"/>
            <p:cNvSpPr/>
            <p:nvPr/>
          </p:nvSpPr>
          <p:spPr>
            <a:xfrm>
              <a:off x="6757909" y="46509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3" name="모서리가 둥근 직사각형 592"/>
            <p:cNvSpPr/>
            <p:nvPr/>
          </p:nvSpPr>
          <p:spPr>
            <a:xfrm>
              <a:off x="6884454" y="46509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4" name="모서리가 둥근 직사각형 593"/>
            <p:cNvSpPr/>
            <p:nvPr/>
          </p:nvSpPr>
          <p:spPr>
            <a:xfrm>
              <a:off x="6979202" y="4650963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5" name="모서리가 둥근 직사각형 594"/>
            <p:cNvSpPr/>
            <p:nvPr/>
          </p:nvSpPr>
          <p:spPr>
            <a:xfrm>
              <a:off x="6656183" y="4517995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6" name="모서리가 둥근 직사각형 595"/>
            <p:cNvSpPr/>
            <p:nvPr/>
          </p:nvSpPr>
          <p:spPr>
            <a:xfrm>
              <a:off x="6348375" y="442724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7" name="모서리가 둥근 직사각형 596"/>
            <p:cNvSpPr/>
            <p:nvPr/>
          </p:nvSpPr>
          <p:spPr>
            <a:xfrm>
              <a:off x="6334243" y="4560770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8" name="모서리가 둥근 직사각형 597"/>
            <p:cNvSpPr/>
            <p:nvPr/>
          </p:nvSpPr>
          <p:spPr>
            <a:xfrm>
              <a:off x="6311002" y="4674868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모서리가 둥근 직사각형 598"/>
            <p:cNvSpPr/>
            <p:nvPr/>
          </p:nvSpPr>
          <p:spPr>
            <a:xfrm>
              <a:off x="6228642" y="4571256"/>
              <a:ext cx="74740" cy="74740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7890" name="Picture 2" descr="C:\Users\Secretary\Desktop\GKC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Overview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510780"/>
              </p:ext>
            </p:extLst>
          </p:nvPr>
        </p:nvGraphicFramePr>
        <p:xfrm>
          <a:off x="324197" y="1268760"/>
          <a:ext cx="8495605" cy="52765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7102"/>
                <a:gridCol w="6478503"/>
              </a:tblGrid>
              <a:tr h="540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Dates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l" latinLnBrk="1"/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 13(Tue) ~ 5. 16(Fri) [4 Days]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Edition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l" latinLnBrk="1"/>
                      <a:r>
                        <a:rPr lang="en-US" altLang="ko-KR" sz="1600" dirty="0" smtClean="0">
                          <a:latin typeface="Georgia" pitchFamily="18" charset="0"/>
                        </a:rPr>
                        <a:t>32nd</a:t>
                      </a:r>
                      <a:endParaRPr lang="ko-KR" altLang="en-US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Scale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lvl="1" indent="0" algn="l" latinLnBrk="1"/>
                      <a:r>
                        <a:rPr lang="en-US" altLang="ko-KR" sz="1600" dirty="0" smtClean="0">
                          <a:latin typeface="Georgia" pitchFamily="18" charset="0"/>
                        </a:rPr>
                        <a:t>64,831sq.m</a:t>
                      </a:r>
                      <a:endParaRPr lang="ko-KR" altLang="en-US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638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Exhibition</a:t>
                      </a:r>
                    </a:p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Composition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523875" lvl="1" indent="-342900" algn="l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Venue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KINTEX Hall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1,2,3,4,5,7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Target Goal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1,450 Exhibitors</a:t>
                      </a:r>
                      <a:r>
                        <a:rPr lang="ko-KR" altLang="en-US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800" dirty="0" smtClean="0">
                          <a:latin typeface="Georgia" pitchFamily="18" charset="0"/>
                        </a:rPr>
                        <a:t>(Domestic</a:t>
                      </a:r>
                      <a:r>
                        <a:rPr lang="ko-KR" altLang="en-US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800" dirty="0" smtClean="0">
                          <a:latin typeface="Georgia" pitchFamily="18" charset="0"/>
                        </a:rPr>
                        <a:t>950, Overseas</a:t>
                      </a:r>
                      <a:r>
                        <a:rPr lang="ko-KR" altLang="en-US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800" dirty="0" smtClean="0">
                          <a:latin typeface="Georgia" pitchFamily="18" charset="0"/>
                        </a:rPr>
                        <a:t>500)</a:t>
                      </a:r>
                    </a:p>
                    <a:p>
                      <a:pPr marL="180975" lvl="1" indent="0"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2,500 Booths</a:t>
                      </a:r>
                      <a:r>
                        <a:rPr lang="ko-KR" altLang="en-US" sz="180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800" dirty="0" smtClean="0">
                          <a:latin typeface="Georgia" pitchFamily="18" charset="0"/>
                        </a:rPr>
                        <a:t>(Domestic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1,800, Overseas 700)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Events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l" latinLnBrk="1"/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Global Food Plaza, Culinary Demonstration, </a:t>
                      </a:r>
                    </a:p>
                    <a:p>
                      <a:pPr marL="180975" lvl="1" indent="0" algn="l" latinLnBrk="1"/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Cooking Concert, K-Food Seminar etc.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xmlns="" val="1173185663"/>
              </p:ext>
            </p:extLst>
          </p:nvPr>
        </p:nvGraphicFramePr>
        <p:xfrm>
          <a:off x="2411760" y="2924944"/>
          <a:ext cx="5760640" cy="173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Secretary\Desktop\GKCC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Overview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4387" name="그림 8" descr="킨텍스1,2전시장 종합 맵.bmp"/>
          <p:cNvPicPr>
            <a:picLocks noChangeAspect="1"/>
          </p:cNvPicPr>
          <p:nvPr/>
        </p:nvPicPr>
        <p:blipFill>
          <a:blip r:embed="rId3" cstate="print"/>
          <a:srcRect l="29723" t="38806" r="29791" b="24763"/>
          <a:stretch>
            <a:fillRect/>
          </a:stretch>
        </p:blipFill>
        <p:spPr bwMode="auto">
          <a:xfrm>
            <a:off x="1692275" y="1268413"/>
            <a:ext cx="5759450" cy="36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사각형 설명선 1"/>
          <p:cNvSpPr/>
          <p:nvPr/>
        </p:nvSpPr>
        <p:spPr>
          <a:xfrm>
            <a:off x="0" y="1268413"/>
            <a:ext cx="1907704" cy="1008459"/>
          </a:xfrm>
          <a:prstGeom prst="wedgeRectCallout">
            <a:avLst>
              <a:gd name="adj1" fmla="val 62159"/>
              <a:gd name="adj2" fmla="val 6705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Georgia" pitchFamily="18" charset="0"/>
              </a:rPr>
              <a:t>Hall 1-5, 7</a:t>
            </a:r>
          </a:p>
          <a:p>
            <a:pPr algn="ctr"/>
            <a:r>
              <a:rPr lang="en-US" altLang="ko-KR" sz="2400" dirty="0" smtClean="0">
                <a:latin typeface="Georgia" pitchFamily="18" charset="0"/>
              </a:rPr>
              <a:t>by KOTRA</a:t>
            </a:r>
            <a:endParaRPr lang="ko-KR" altLang="en-US" sz="2400" dirty="0">
              <a:latin typeface="Georgia" pitchFamily="18" charset="0"/>
            </a:endParaRPr>
          </a:p>
        </p:txBody>
      </p:sp>
      <p:sp>
        <p:nvSpPr>
          <p:cNvPr id="11" name="사각형 설명선 10"/>
          <p:cNvSpPr/>
          <p:nvPr/>
        </p:nvSpPr>
        <p:spPr>
          <a:xfrm>
            <a:off x="7451725" y="1268413"/>
            <a:ext cx="1692275" cy="2016918"/>
          </a:xfrm>
          <a:prstGeom prst="wedgeRectCallout">
            <a:avLst>
              <a:gd name="adj1" fmla="val -115038"/>
              <a:gd name="adj2" fmla="val 5383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Georgia" pitchFamily="18" charset="0"/>
              </a:rPr>
              <a:t>Hall 9-10</a:t>
            </a:r>
          </a:p>
          <a:p>
            <a:pPr algn="ctr"/>
            <a:r>
              <a:rPr lang="en-US" altLang="ko-KR" dirty="0" smtClean="0">
                <a:latin typeface="Georgia" pitchFamily="18" charset="0"/>
              </a:rPr>
              <a:t>by </a:t>
            </a:r>
            <a:r>
              <a:rPr lang="en-US" altLang="ko-KR" dirty="0">
                <a:latin typeface="Georgia" pitchFamily="18" charset="0"/>
              </a:rPr>
              <a:t>Ministry for Food, Agriculture, Forestry and Fisheries</a:t>
            </a:r>
            <a:endParaRPr lang="ko-KR" altLang="en-US" dirty="0">
              <a:latin typeface="Georgia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697782"/>
              </p:ext>
            </p:extLst>
          </p:nvPr>
        </p:nvGraphicFramePr>
        <p:xfrm>
          <a:off x="339156" y="5013176"/>
          <a:ext cx="8640960" cy="15121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64296"/>
                <a:gridCol w="2880320"/>
                <a:gridCol w="3096344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itchFamily="18" charset="0"/>
                        </a:rPr>
                        <a:t>Hall 1,2,3</a:t>
                      </a:r>
                      <a:endParaRPr lang="ko-KR" altLang="en-US" sz="1600" dirty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itchFamily="18" charset="0"/>
                        </a:rPr>
                        <a:t>Hall 4,5</a:t>
                      </a:r>
                      <a:endParaRPr lang="ko-KR" altLang="en-US" sz="1600" dirty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itchFamily="18" charset="0"/>
                        </a:rPr>
                        <a:t>Hall 7</a:t>
                      </a:r>
                      <a:endParaRPr lang="ko-KR" altLang="en-US" sz="1600" dirty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Georgia" pitchFamily="18" charset="0"/>
                        </a:rPr>
                        <a:t>SEOUL FOODTECH 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Georgia" pitchFamily="18" charset="0"/>
                        </a:rPr>
                        <a:t>SEOUL</a:t>
                      </a:r>
                      <a:r>
                        <a:rPr lang="en-US" altLang="ko-KR" sz="1400" baseline="0" dirty="0" smtClean="0">
                          <a:latin typeface="Georgia" pitchFamily="18" charset="0"/>
                        </a:rPr>
                        <a:t> PACK</a:t>
                      </a:r>
                      <a:endParaRPr lang="ko-KR" altLang="en-US" sz="1400" dirty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Georgia" pitchFamily="18" charset="0"/>
                        </a:rPr>
                        <a:t>SEOUL FOOD&amp;HOTEL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Georgia" pitchFamily="18" charset="0"/>
                        </a:rPr>
                        <a:t>(DOMESTIC</a:t>
                      </a:r>
                      <a:r>
                        <a:rPr lang="en-US" altLang="ko-KR" sz="1400" baseline="0" dirty="0" smtClean="0">
                          <a:latin typeface="Georgia" pitchFamily="18" charset="0"/>
                        </a:rPr>
                        <a:t> &amp; INTERNATIONAL)</a:t>
                      </a:r>
                      <a:endParaRPr lang="en-US" altLang="ko-KR" sz="1400" dirty="0" smtClean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Georgia" pitchFamily="18" charset="0"/>
                        </a:rPr>
                        <a:t>SEOUL</a:t>
                      </a:r>
                      <a:r>
                        <a:rPr lang="en-US" altLang="ko-KR" sz="14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400" dirty="0" smtClean="0">
                          <a:latin typeface="Georgia" pitchFamily="18" charset="0"/>
                        </a:rPr>
                        <a:t>FOOD&amp;HOTEL (DOMESTIC)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Georgia" pitchFamily="18" charset="0"/>
                        </a:rPr>
                        <a:t>SEOUL CULINARY ACADEMY</a:t>
                      </a:r>
                      <a:endParaRPr lang="en-US" altLang="ko-KR" sz="1400" dirty="0" smtClean="0">
                        <a:latin typeface="Georgia" pitchFamily="18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 descr="C:\Users\Secretary\Desktop\GKC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8640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132163"/>
              </p:ext>
            </p:extLst>
          </p:nvPr>
        </p:nvGraphicFramePr>
        <p:xfrm>
          <a:off x="396875" y="3141663"/>
          <a:ext cx="8351714" cy="3368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2938"/>
                <a:gridCol w="1592194"/>
                <a:gridCol w="1592194"/>
                <a:gridCol w="1592194"/>
                <a:gridCol w="1592194"/>
              </a:tblGrid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Segment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2011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2012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2013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b="1" dirty="0" smtClean="0">
                          <a:latin typeface="Georgia" pitchFamily="18" charset="0"/>
                        </a:rPr>
                        <a:t>2014</a:t>
                      </a:r>
                      <a:endParaRPr lang="ko-KR" altLang="en-US" sz="19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Exhibition Space (</a:t>
                      </a:r>
                      <a:r>
                        <a:rPr lang="en-US" altLang="ko-KR" sz="2000" dirty="0" smtClean="0">
                          <a:latin typeface="Georgia" pitchFamily="18" charset="0"/>
                        </a:rPr>
                        <a:t>㎡)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53,541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64,766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64,831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800" b="1" dirty="0" smtClean="0">
                          <a:latin typeface="Georgia" pitchFamily="18" charset="0"/>
                        </a:rPr>
                        <a:t>64,831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baseline="0" dirty="0" smtClean="0">
                          <a:latin typeface="Georgia" pitchFamily="18" charset="0"/>
                        </a:rPr>
                        <a:t>Exhibitors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1,102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1,155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1,210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b="1" dirty="0" smtClean="0">
                          <a:latin typeface="Georgia" pitchFamily="18" charset="0"/>
                        </a:rPr>
                        <a:t>1,450</a:t>
                      </a:r>
                      <a:endParaRPr lang="ko-KR" altLang="en-US" sz="19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Booths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2,125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2,333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2,308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b="1" dirty="0" smtClean="0">
                          <a:latin typeface="Georgia" pitchFamily="18" charset="0"/>
                        </a:rPr>
                        <a:t>2,500</a:t>
                      </a:r>
                      <a:endParaRPr lang="ko-KR" altLang="en-US" sz="19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Visitors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45,331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49,156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51,974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b="1" dirty="0" smtClean="0">
                          <a:latin typeface="Georgia" pitchFamily="18" charset="0"/>
                        </a:rPr>
                        <a:t>55,000</a:t>
                      </a:r>
                      <a:endParaRPr lang="ko-KR" altLang="en-US" sz="19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402" name="직사각형 3"/>
          <p:cNvSpPr>
            <a:spLocks noChangeArrowheads="1"/>
          </p:cNvSpPr>
          <p:nvPr/>
        </p:nvSpPr>
        <p:spPr bwMode="auto">
          <a:xfrm>
            <a:off x="0" y="1341438"/>
            <a:ext cx="8748713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HY헤드라인M" pitchFamily="18" charset="-127"/>
                <a:cs typeface="Tahoma" pitchFamily="34" charset="0"/>
              </a:rPr>
              <a:t>Commencement Year : 1983</a:t>
            </a: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HY헤드라인M" pitchFamily="18" charset="-127"/>
                <a:cs typeface="Tahoma" pitchFamily="34" charset="0"/>
              </a:rPr>
              <a:t>The Third-Largest Food Exhibition in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HY헤드라인M" pitchFamily="18" charset="-127"/>
                <a:cs typeface="Tahoma" pitchFamily="34" charset="0"/>
              </a:rPr>
              <a:t>Asia</a:t>
            </a:r>
          </a:p>
        </p:txBody>
      </p:sp>
      <p:sp>
        <p:nvSpPr>
          <p:cNvPr id="15404" name="직사각형 3"/>
          <p:cNvSpPr>
            <a:spLocks noChangeArrowheads="1"/>
          </p:cNvSpPr>
          <p:nvPr/>
        </p:nvSpPr>
        <p:spPr bwMode="auto">
          <a:xfrm>
            <a:off x="0" y="2565400"/>
            <a:ext cx="8748713" cy="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맑은 고딕" pitchFamily="50" charset="-127"/>
                <a:cs typeface="Tahoma" pitchFamily="34" charset="0"/>
              </a:rPr>
              <a:t>   ■ Facts &amp; Figures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HY헤드라인M" pitchFamily="18" charset="-127"/>
              <a:cs typeface="Tahoma" pitchFamily="34" charset="0"/>
            </a:endParaRPr>
          </a:p>
        </p:txBody>
      </p:sp>
      <p:pic>
        <p:nvPicPr>
          <p:cNvPr id="7" name="Picture 2" descr="C:\Users\Secretary\Desktop\GKC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9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325467"/>
              </p:ext>
            </p:extLst>
          </p:nvPr>
        </p:nvGraphicFramePr>
        <p:xfrm>
          <a:off x="396875" y="2564904"/>
          <a:ext cx="8351713" cy="2987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82837"/>
                <a:gridCol w="2088232"/>
                <a:gridCol w="2424352"/>
                <a:gridCol w="2256292"/>
              </a:tblGrid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Segment</a:t>
                      </a:r>
                      <a:endParaRPr lang="ko-KR" altLang="en-US" sz="1900" b="0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900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Foodex</a:t>
                      </a:r>
                      <a:r>
                        <a:rPr lang="en-US" altLang="ko-KR" sz="19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Japan</a:t>
                      </a:r>
                    </a:p>
                    <a:p>
                      <a:pPr marL="180975" lvl="1" indent="0" algn="ctr" latinLnBrk="1"/>
                      <a:r>
                        <a:rPr lang="en-US" altLang="ko-KR" sz="1900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Tokyo 2013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err="1" smtClean="0">
                          <a:latin typeface="Georgia" pitchFamily="18" charset="0"/>
                        </a:rPr>
                        <a:t>Food&amp;Hotel</a:t>
                      </a:r>
                      <a:r>
                        <a:rPr lang="en-US" altLang="ko-KR" sz="1900" dirty="0" smtClean="0">
                          <a:latin typeface="Georgia" pitchFamily="18" charset="0"/>
                        </a:rPr>
                        <a:t> Asia</a:t>
                      </a:r>
                    </a:p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Singapore 2012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Seoul Food</a:t>
                      </a:r>
                    </a:p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2013</a:t>
                      </a:r>
                      <a:endParaRPr lang="ko-KR" altLang="en-US" sz="1900" b="1" dirty="0">
                        <a:solidFill>
                          <a:srgbClr val="FF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Exhibition Space (</a:t>
                      </a:r>
                      <a:r>
                        <a:rPr lang="en-US" altLang="ko-KR" sz="2000" dirty="0" smtClean="0">
                          <a:latin typeface="Georgia" pitchFamily="18" charset="0"/>
                        </a:rPr>
                        <a:t>㎡)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54,000㎡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92,000㎡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64,831㎡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baseline="0" dirty="0" smtClean="0">
                          <a:latin typeface="Georgia" pitchFamily="18" charset="0"/>
                        </a:rPr>
                        <a:t>Exhibitors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2,544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2,845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523875" lvl="1" indent="-342900" algn="ctr" latinLnBrk="1">
                        <a:lnSpc>
                          <a:spcPts val="24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1,210</a:t>
                      </a:r>
                      <a:endParaRPr lang="ko-KR" altLang="en-US" sz="1900" b="1" dirty="0">
                        <a:solidFill>
                          <a:srgbClr val="FF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6705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Visitors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71,536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smtClean="0">
                          <a:latin typeface="Georgia" pitchFamily="18" charset="0"/>
                        </a:rPr>
                        <a:t>60,707</a:t>
                      </a:r>
                      <a:endParaRPr lang="ko-KR" altLang="en-US" sz="19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180975" lvl="1" indent="0" algn="ctr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51,974</a:t>
                      </a:r>
                      <a:endParaRPr lang="en-US" altLang="ko-KR" sz="1900" b="1" dirty="0" smtClean="0">
                        <a:solidFill>
                          <a:srgbClr val="FF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15402" name="직사각형 3"/>
          <p:cNvSpPr>
            <a:spLocks noChangeArrowheads="1"/>
          </p:cNvSpPr>
          <p:nvPr/>
        </p:nvSpPr>
        <p:spPr bwMode="auto">
          <a:xfrm>
            <a:off x="0" y="1341438"/>
            <a:ext cx="8748713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HY헤드라인M" pitchFamily="18" charset="-127"/>
                <a:cs typeface="Tahoma" pitchFamily="34" charset="0"/>
              </a:rPr>
              <a:t>Seoul Food’s Status</a:t>
            </a:r>
          </a:p>
        </p:txBody>
      </p:sp>
      <p:sp>
        <p:nvSpPr>
          <p:cNvPr id="15404" name="직사각형 3"/>
          <p:cNvSpPr>
            <a:spLocks noChangeArrowheads="1"/>
          </p:cNvSpPr>
          <p:nvPr/>
        </p:nvSpPr>
        <p:spPr bwMode="auto">
          <a:xfrm>
            <a:off x="0" y="1844824"/>
            <a:ext cx="8748713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Comparison between Asia’s Major Food Exhibitions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pic>
        <p:nvPicPr>
          <p:cNvPr id="2" name="그림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589240"/>
            <a:ext cx="1656184" cy="1196752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5589240"/>
            <a:ext cx="1656184" cy="1196752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935" y="5556820"/>
            <a:ext cx="2069778" cy="1268760"/>
          </a:xfrm>
          <a:prstGeom prst="rect">
            <a:avLst/>
          </a:prstGeom>
        </p:spPr>
      </p:pic>
      <p:pic>
        <p:nvPicPr>
          <p:cNvPr id="9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743433"/>
              </p:ext>
            </p:extLst>
          </p:nvPr>
        </p:nvGraphicFramePr>
        <p:xfrm>
          <a:off x="396143" y="2276872"/>
          <a:ext cx="8351714" cy="3768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351714"/>
              </a:tblGrid>
              <a:tr h="468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9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Seoul Food 2013 was yet another record-breaking success:</a:t>
                      </a:r>
                      <a:endParaRPr lang="ko-KR" altLang="en-US" sz="1900" b="1" dirty="0">
                        <a:solidFill>
                          <a:schemeClr val="tx1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■ 21.1% increase in </a:t>
                      </a:r>
                      <a:r>
                        <a:rPr lang="en-US" altLang="ko-KR" sz="1900" baseline="0" dirty="0" smtClean="0">
                          <a:latin typeface="Georgia" pitchFamily="18" charset="0"/>
                        </a:rPr>
                        <a:t>International Pavilion </a:t>
                      </a:r>
                      <a:r>
                        <a:rPr lang="en-US" altLang="ko-KR" sz="1900" dirty="0" smtClean="0">
                          <a:latin typeface="Georgia" pitchFamily="18" charset="0"/>
                        </a:rPr>
                        <a:t> space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■ 4.8% increase in total exhibitors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■ 29% increase</a:t>
                      </a:r>
                      <a:r>
                        <a:rPr lang="en-US" altLang="ko-KR" sz="1900" baseline="0" dirty="0" smtClean="0">
                          <a:latin typeface="Georgia" pitchFamily="18" charset="0"/>
                        </a:rPr>
                        <a:t> in International Pavilion booths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■ 5.7% increase in total visitors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900" dirty="0" smtClean="0">
                          <a:latin typeface="Georgia" pitchFamily="18" charset="0"/>
                        </a:rPr>
                        <a:t>■ 2.5% increase in visitor countries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The industry and its internationality are continuing apace: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900" dirty="0" smtClean="0">
                          <a:latin typeface="Georgia" pitchFamily="18" charset="0"/>
                        </a:rPr>
                        <a:t>The success story of Seoul Food continues!</a:t>
                      </a:r>
                      <a:endParaRPr lang="en-US" altLang="ko-KR" sz="19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16398" name="직사각형 3"/>
          <p:cNvSpPr>
            <a:spLocks noChangeArrowheads="1"/>
          </p:cNvSpPr>
          <p:nvPr/>
        </p:nvSpPr>
        <p:spPr bwMode="auto">
          <a:xfrm>
            <a:off x="0" y="1341438"/>
            <a:ext cx="7524750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A Steady Growth Course with Seoul Food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pic>
        <p:nvPicPr>
          <p:cNvPr id="7" name="Picture 2" descr="C:\Users\Secretary\Desktop\GKC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11051"/>
              </p:ext>
            </p:extLst>
          </p:nvPr>
        </p:nvGraphicFramePr>
        <p:xfrm>
          <a:off x="396875" y="1965325"/>
          <a:ext cx="8351714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79913"/>
                <a:gridCol w="1224136"/>
                <a:gridCol w="2447665"/>
              </a:tblGrid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Number</a:t>
                      </a:r>
                      <a:r>
                        <a:rPr lang="en-US" altLang="ko-KR" sz="1800" b="0" baseline="0" dirty="0" smtClean="0">
                          <a:latin typeface="Georgia" pitchFamily="18" charset="0"/>
                        </a:rPr>
                        <a:t> of Exhibiting Countries</a:t>
                      </a:r>
                      <a:endParaRPr lang="ko-KR" altLang="en-US" sz="1800" b="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dirty="0" smtClean="0">
                          <a:latin typeface="Georgia" pitchFamily="18" charset="0"/>
                        </a:rPr>
                        <a:t>41</a:t>
                      </a:r>
                      <a:endParaRPr lang="ko-KR" altLang="en-US" sz="1800" b="0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+4.8%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compared to 2012</a:t>
                      </a:r>
                      <a:endParaRPr lang="ko-KR" altLang="en-US" sz="1800" b="1" dirty="0">
                        <a:solidFill>
                          <a:srgbClr val="00B05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Total Numbe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r of Exhibitors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1,210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254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Domestic Exhibitors</a:t>
                      </a:r>
                      <a:endParaRPr lang="ko-KR" altLang="en-US" sz="1800" b="1" dirty="0">
                        <a:solidFill>
                          <a:srgbClr val="00206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Georgia" pitchFamily="18" charset="0"/>
                        </a:rPr>
                        <a:t>660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Georgia" pitchFamily="18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254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rgbClr val="002060"/>
                        </a:solidFill>
                        <a:latin typeface="Tahoma" pitchFamily="34" charset="0"/>
                        <a:ea typeface="맑은 고딕" pitchFamily="50" charset="-127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  <a:tr h="32400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HY견고딕"/>
                          <a:ea typeface="HY견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Number of International</a:t>
                      </a:r>
                      <a:r>
                        <a:rPr lang="en-US" altLang="ko-KR" sz="1800" baseline="0" dirty="0" smtClean="0">
                          <a:latin typeface="Georgia" pitchFamily="18" charset="0"/>
                        </a:rPr>
                        <a:t> Exhibitors</a:t>
                      </a: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Georgia" pitchFamily="18" charset="0"/>
                        </a:rPr>
                        <a:t>550</a:t>
                      </a:r>
                      <a:endParaRPr lang="en-US" altLang="ko-KR" sz="1800" b="1" dirty="0" smtClean="0">
                        <a:solidFill>
                          <a:srgbClr val="C00000"/>
                        </a:solidFill>
                        <a:latin typeface="Georgia" pitchFamily="18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>
                    <a:lnL w="12700" cmpd="sng">
                      <a:noFill/>
                    </a:lnL>
                    <a:lnR w="254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/>
                </a:tc>
              </a:tr>
            </a:tbl>
          </a:graphicData>
        </a:graphic>
      </p:graphicFrame>
      <p:sp>
        <p:nvSpPr>
          <p:cNvPr id="18456" name="직사각형 3"/>
          <p:cNvSpPr>
            <a:spLocks noChangeArrowheads="1"/>
          </p:cNvSpPr>
          <p:nvPr/>
        </p:nvSpPr>
        <p:spPr bwMode="auto">
          <a:xfrm>
            <a:off x="0" y="1341438"/>
            <a:ext cx="57959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Exhibitor Information</a:t>
            </a:r>
          </a:p>
        </p:txBody>
      </p:sp>
      <p:sp>
        <p:nvSpPr>
          <p:cNvPr id="18459" name="직사각형 3"/>
          <p:cNvSpPr>
            <a:spLocks noChangeArrowheads="1"/>
          </p:cNvSpPr>
          <p:nvPr/>
        </p:nvSpPr>
        <p:spPr bwMode="auto">
          <a:xfrm>
            <a:off x="827088" y="6453188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Georgia" pitchFamily="18" charset="0"/>
                <a:cs typeface="Tahoma" pitchFamily="34" charset="0"/>
              </a:rPr>
              <a:t>  </a:t>
            </a:r>
            <a:r>
              <a:rPr lang="en-US" altLang="ko-KR" sz="1400" b="1" dirty="0">
                <a:latin typeface="Georgia" pitchFamily="18" charset="0"/>
                <a:cs typeface="Tahoma" pitchFamily="34" charset="0"/>
              </a:rPr>
              <a:t>Domestic Pavilion</a:t>
            </a:r>
            <a:endParaRPr lang="ko-KR" altLang="ko-KR" sz="1400" dirty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18460" name="직사각형 3"/>
          <p:cNvSpPr>
            <a:spLocks noChangeArrowheads="1"/>
          </p:cNvSpPr>
          <p:nvPr/>
        </p:nvSpPr>
        <p:spPr bwMode="auto">
          <a:xfrm>
            <a:off x="5148263" y="6453188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Georgia" pitchFamily="18" charset="0"/>
                <a:cs typeface="Tahoma" pitchFamily="34" charset="0"/>
              </a:rPr>
              <a:t>  </a:t>
            </a:r>
            <a:r>
              <a:rPr lang="en-US" altLang="ko-KR" sz="1400" b="1">
                <a:latin typeface="Georgia" pitchFamily="18" charset="0"/>
                <a:cs typeface="Tahoma" pitchFamily="34" charset="0"/>
              </a:rPr>
              <a:t>International Pavilion</a:t>
            </a:r>
            <a:endParaRPr lang="ko-KR" altLang="ko-KR" sz="140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1" name="Picture 3" descr="D:\전경\IMG_0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92" y="3933056"/>
            <a:ext cx="2884136" cy="21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263" y="3927382"/>
            <a:ext cx="2952750" cy="2192834"/>
          </a:xfrm>
          <a:prstGeom prst="rect">
            <a:avLst/>
          </a:prstGeom>
        </p:spPr>
      </p:pic>
      <p:pic>
        <p:nvPicPr>
          <p:cNvPr id="10" name="Picture 2" descr="C:\Users\Secretary\Desktop\GKC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484313"/>
            <a:ext cx="914400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76250"/>
            <a:ext cx="9144000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Review of Seoul Food </a:t>
            </a:r>
            <a:r>
              <a:rPr kumimoji="0" lang="en-US" altLang="ko-KR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kumimoji="0" lang="ko-KR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573925"/>
              </p:ext>
            </p:extLst>
          </p:nvPr>
        </p:nvGraphicFramePr>
        <p:xfrm>
          <a:off x="434975" y="2120900"/>
          <a:ext cx="4895937" cy="4284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95571"/>
                <a:gridCol w="1200183"/>
                <a:gridCol w="1200183"/>
              </a:tblGrid>
              <a:tr h="2520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Country</a:t>
                      </a:r>
                      <a:endParaRPr lang="ko-KR" sz="1300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Exhibitors</a:t>
                      </a:r>
                      <a:endParaRPr lang="ko-KR" sz="1300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Booths</a:t>
                      </a:r>
                      <a:endParaRPr lang="ko-KR" sz="1300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China</a:t>
                      </a:r>
                      <a:endParaRPr lang="en-US" altLang="ko-KR" sz="1300" b="1" kern="1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170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184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Georgia" pitchFamily="18" charset="0"/>
                        </a:rPr>
                        <a:t>USA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40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62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Taiwan</a:t>
                      </a:r>
                      <a:endParaRPr lang="ko-KR" altLang="ko-KR" sz="1300" b="1" kern="1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27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32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Thailand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35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32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Spain</a:t>
                      </a:r>
                      <a:endParaRPr lang="ko-KR" altLang="ko-KR" sz="1300" b="1" kern="1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25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28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Canada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21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Georgia" pitchFamily="18" charset="0"/>
                        </a:rPr>
                        <a:t>26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Turkey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15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24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Mexico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20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Japan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22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18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Germany</a:t>
                      </a:r>
                      <a:endParaRPr lang="ko-KR" altLang="ko-KR" sz="1300" b="1" kern="1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9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16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Poland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20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12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Vietnam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11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12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Philippines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12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 smtClean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300" kern="100">
                          <a:latin typeface="Georgia" pitchFamily="18" charset="0"/>
                        </a:rPr>
                        <a:t>Colombia</a:t>
                      </a:r>
                      <a:endParaRPr lang="ko-KR" sz="1300" b="1" kern="10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Chile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9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New</a:t>
                      </a:r>
                      <a:r>
                        <a:rPr lang="en-US" altLang="ko-KR" sz="1300" kern="100" baseline="0" dirty="0" smtClean="0">
                          <a:latin typeface="Georgia" pitchFamily="18" charset="0"/>
                        </a:rPr>
                        <a:t> Zealand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8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300" kern="100" dirty="0" smtClean="0">
                          <a:latin typeface="Georgia" pitchFamily="18" charset="0"/>
                        </a:rPr>
                        <a:t>10</a:t>
                      </a:r>
                      <a:endParaRPr lang="ko-KR" sz="1300" b="1" kern="100" dirty="0">
                        <a:solidFill>
                          <a:srgbClr val="002060"/>
                        </a:solidFill>
                        <a:latin typeface="Georgia" pitchFamily="18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535" name="직사각형 3"/>
          <p:cNvSpPr>
            <a:spLocks noChangeArrowheads="1"/>
          </p:cNvSpPr>
          <p:nvPr/>
        </p:nvSpPr>
        <p:spPr bwMode="auto">
          <a:xfrm>
            <a:off x="0" y="1341438"/>
            <a:ext cx="5795963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  ■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Nationalities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of Exhibitors</a:t>
            </a:r>
          </a:p>
        </p:txBody>
      </p:sp>
      <p:sp>
        <p:nvSpPr>
          <p:cNvPr id="19537" name="직사각형 3"/>
          <p:cNvSpPr>
            <a:spLocks noChangeArrowheads="1"/>
          </p:cNvSpPr>
          <p:nvPr/>
        </p:nvSpPr>
        <p:spPr bwMode="auto">
          <a:xfrm>
            <a:off x="269651" y="6447651"/>
            <a:ext cx="5256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latin typeface="Georgia" pitchFamily="18" charset="0"/>
                <a:cs typeface="Tahoma" pitchFamily="34" charset="0"/>
              </a:rPr>
              <a:t> Seoul Food </a:t>
            </a:r>
            <a:r>
              <a:rPr lang="en-US" altLang="ko-KR" sz="1200" b="1" dirty="0" smtClean="0">
                <a:solidFill>
                  <a:schemeClr val="accent1"/>
                </a:solidFill>
                <a:latin typeface="Georgia" pitchFamily="18" charset="0"/>
                <a:cs typeface="Tahoma" pitchFamily="34" charset="0"/>
              </a:rPr>
              <a:t>2013 had more overseas exhibitors </a:t>
            </a:r>
            <a:r>
              <a:rPr lang="en-US" altLang="ko-KR" sz="1200" b="1" dirty="0">
                <a:solidFill>
                  <a:schemeClr val="accent1"/>
                </a:solidFill>
                <a:latin typeface="Georgia" pitchFamily="18" charset="0"/>
                <a:cs typeface="Tahoma" pitchFamily="34" charset="0"/>
              </a:rPr>
              <a:t>than ever before</a:t>
            </a:r>
            <a:endParaRPr lang="ko-KR" altLang="ko-KR" sz="1200" b="1" dirty="0">
              <a:solidFill>
                <a:schemeClr val="accent1"/>
              </a:solidFill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9" name="Picture 8" descr="D:\5홀 국제관\관람모습\IMG_8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718" y="2133600"/>
            <a:ext cx="2592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5홀 국제관\관람모습\IMG_9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170" y="4450804"/>
            <a:ext cx="2653095" cy="17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ecretary\Desktop\GKCC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957072" cy="89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1388</TotalTime>
  <Words>1055</Words>
  <Application>Microsoft Office PowerPoint</Application>
  <PresentationFormat>On-screen Show (4:3)</PresentationFormat>
  <Paragraphs>374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기류</vt:lpstr>
      <vt:lpstr>워크시트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Secretary</cp:lastModifiedBy>
  <cp:revision>207</cp:revision>
  <cp:lastPrinted>2013-07-05T07:09:06Z</cp:lastPrinted>
  <dcterms:created xsi:type="dcterms:W3CDTF">2012-07-26T09:40:51Z</dcterms:created>
  <dcterms:modified xsi:type="dcterms:W3CDTF">2014-01-20T08:29:23Z</dcterms:modified>
</cp:coreProperties>
</file>